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Lst>
  <p:sldSz cx="12192000" cy="6858000"/>
  <p:notesSz cx="6858000" cy="12192000"/>
  <p:embeddedFontLst>
    <p:embeddedFont>
      <p:font typeface="Oswald" panose="00000500000000000000" pitchFamily="2" charset="0"/>
      <p:regular r:id="rId15"/>
      <p:bold r:id="rId16"/>
    </p:embeddedFont>
    <p:embeddedFont>
      <p:font typeface="Public Sans" panose="020B0604020202020204" charset="0"/>
      <p:regular r:id="rId17"/>
      <p:bold r:id="rId1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119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Abertura. Explicar que o objetivo é dar transparência: quantas ações existem, sobre o quê, onde estão e o que esperar. Os números vêm do mapeamento feito na transição da assessoria jurídica, com movimentações até setembro de 2026.</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 ações coletivas em defesa da categoria, distribuídas entre 2004 e 2026. 14 com decisão favorável: 2 já em cumprimento de sentença e 12 com decisão favorável ainda sujeita a recurso.</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TRF6: 32 ações; TRF1: 17 (49 de 62, ou 79%). Muitas ações antigas nasceram no TRF1 e migraram para o TRF6 com a criação do novo tribunal em Minas. Nos tribunais superiores: 5 no STJ e 1 no STF. Há ainda pedidos administrativos no CJF, CSJT e TRE-MG.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2012 foi o ano com mais ações ajuizadas (10). Em 2026 já são 5 novas, sobretudo sobre teletrabalho e adicional de qualificação. Ponto para destacar: muitas ações têm mais de 10 anos — a Justiça Federal é lenta e os processos coletivos sobem até STJ e STF.</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Gratificações é o maior bloco (20 ações). Atenção: 10 processos não têm o objeto descrito no mapeamento recebido; outro (1003252-11.2019) é a ação contra a MP 873/2019, sobre o desconto da contribuição sindical em folha — estamos completando essa informação a partir dos autos.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 de 62 ações tiveram decisão desfavorável e seguem em recurso (apelação, recurso especial, agravos). Isso não significa derrota definitiva: são justamente as que dependem de reversão nos tribunais. 14 têm decisão favorável. 7 aguardam sentença ou decisão. 3 estão em conferência porque a planilha registra resultado ambíguo.</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MS coletivo 1017089-02.2020.4.01.3800 (impetrado contra a Diretora-Geral do TRT3, autoridades do TRE-MG e o Diretor do Foro da SJMG — abrange servidores das Justiças do Trabalho, Eleitoral e Federal) pede o reconhecimento da natureza de vencimento da GAJ, com reflexos legais e extensão a inativos e pensionistas. Teve a segurança concedida em 1º grau e está na 2ª Turma do TRF6, com julgamento pautado para 11/11/2026. A assessoria vai apresentar memoriais. São quatro mandados de segurança com o mesmo pedido, cada um contra um órgão: Justiças do Trabalho, Eleitoral e Federal (o de 2020), Justiça Federal/SJMG, TRF6 e Justiça Militar/STM (1001066-80.2021, impetrado contra a Diretoria de Pessoal e o Diretor-Geral do STM). As demais ações sobre GAJ seguem em recurso ou aguardando decisão.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Seis exemplos entre as 15 ações do bloco. A ação do IR sobre o Benefício Especial (Lei 12.618/2012) teve a tutela de urgência indeferida; o sindicato interpôs agravo de instrumento (6008443-52.2025.4.06.0000), que também foi indeferido. Há também pedidos de abono de permanência no CJF e no CSJT, parcialmente acolhidos e já arquivados, e ações sobre paridade e integralidade após a EC 103 (1003976-78.2020), a parcela opção do art. 193 da Lei 8.112 diante da mudança de entendimento do TCU (1034408-80.2020), isenção de IR e a restituição da contribuição previdenciária descontada sobre a GAS de servidores com paridade, já que a parcela não se incorpora aos proventos (Tema 163 do STF; 1063395-31.2021). A ação do abono de permanência (1017402-33.2019, TRF1) pede que o abono entre na base do 13º, do terço de férias e da licença-prêmio indenizada.</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Lista das decisões favoráveis com tema identificado. Importante: exceto o reenquadramento, a maioria ainda pode ser revertida em recurso — não prometer valores nem prazos de pagamento. Mais 4 processos com decisão favorável (um deles já em cumprimento) têm o objeto pendente de detalhamento.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62 ações coletivas, 56 já constam como substabelecidas. Das 6 restantes, 4 estão arquivadas ou com baixa definitiva; as outras 2 estão sendo regularizadas. Processos individuais em execução seguem com o escritório anterior; em caso de dúvida, o filiado pode procurar o jurídico do sindicato.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Reforçar: orientação jurídica não é dada por mensagem; o WhatsApp serve para agendar o atendimento presencial ou virtual. Documentos só por e-mail, para ficarem registrados. Pedidos de desfiliação vão para falecom@sitraemg.org.br, não para o jurídico.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Abrir para perguntas. Dúvidas sobre situação individual: orientar a agendar atendimento.</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61"/>
            <a:ext cx="10566400" cy="502920"/>
          </a:xfrm>
          <a:prstGeom prst="rect">
            <a:avLst/>
          </a:prstGeom>
          <a:noFill/>
          <a:ln/>
        </p:spPr>
        <p:txBody>
          <a:bodyPr wrap="square" lIns="0" tIns="0" rIns="0" bIns="0" rtlCol="0" anchor="t"/>
          <a:lstStyle>
            <a:lvl1pPr marL="0" indent="0" algn="l">
              <a:lnSpc>
                <a:spcPct val="115000"/>
              </a:lnSpc>
              <a:buNone/>
              <a:defRPr lang="en-US" sz="3600" dirty="0">
                <a:solidFill>
                  <a:srgbClr val="14213D"/>
                </a:solidFill>
                <a:latin typeface="Oswald" pitchFamily="34" charset="0"/>
                <a:ea typeface="Oswald" pitchFamily="34" charset="-122"/>
                <a:cs typeface="Oswald" pitchFamily="34" charset="-120"/>
              </a:defRPr>
            </a:lvl1pPr>
          </a:lstStyle>
          <a:p>
            <a:pPr marL="0" indent="0" algn="l">
              <a:lnSpc>
                <a:spcPct val="115000"/>
              </a:lnSpc>
              <a:buNone/>
            </a:pPr>
            <a:endParaRPr lang="en-US" sz="3600" dirty="0">
              <a:latin typeface="Oswald" charset="0"/>
              <a:ea typeface="Oswald" charset="0"/>
              <a:cs typeface="Oswald" charset="0"/>
            </a:endParaRPr>
          </a:p>
        </p:txBody>
      </p:sp>
      <p:sp>
        <p:nvSpPr>
          <p:cNvPr id="3" name="Text Placeholder 2"/>
          <p:cNvSpPr>
            <a:spLocks noGrp="1"/>
          </p:cNvSpPr>
          <p:nvPr>
            <p:ph type="body" idx="101"/>
          </p:nvPr>
        </p:nvSpPr>
        <p:spPr>
          <a:xfrm>
            <a:off x="812800" y="2087881"/>
            <a:ext cx="10566400" cy="3957319"/>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latin typeface="Public Sans" charset="0"/>
              <a:ea typeface="Public Sans" charset="0"/>
              <a:cs typeface="Public Sans"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80161"/>
            <a:ext cx="10566400" cy="502920"/>
          </a:xfrm>
          <a:prstGeom prst="rect">
            <a:avLst/>
          </a:prstGeom>
          <a:noFill/>
          <a:ln/>
        </p:spPr>
        <p:txBody>
          <a:bodyPr wrap="square" lIns="0" tIns="0" rIns="0" bIns="0" rtlCol="0" anchor="t"/>
          <a:lstStyle>
            <a:lvl1pPr marL="0" indent="0" algn="l">
              <a:lnSpc>
                <a:spcPct val="115000"/>
              </a:lnSpc>
              <a:buNone/>
              <a:defRPr lang="en-US" sz="3600" dirty="0">
                <a:solidFill>
                  <a:srgbClr val="14213D"/>
                </a:solidFill>
                <a:latin typeface="Oswald" pitchFamily="34" charset="0"/>
                <a:ea typeface="Oswald" pitchFamily="34" charset="-122"/>
                <a:cs typeface="Oswald" pitchFamily="34" charset="-120"/>
              </a:defRPr>
            </a:lvl1pPr>
          </a:lstStyle>
          <a:p>
            <a:pPr marL="0" indent="0" algn="l">
              <a:lnSpc>
                <a:spcPct val="115000"/>
              </a:lnSpc>
              <a:buNone/>
            </a:pPr>
            <a:endParaRPr lang="en-US" sz="3600" dirty="0">
              <a:latin typeface="Oswald" charset="0"/>
              <a:ea typeface="Oswald" charset="0"/>
              <a:cs typeface="Oswald" charset="0"/>
            </a:endParaRPr>
          </a:p>
        </p:txBody>
      </p:sp>
      <p:sp>
        <p:nvSpPr>
          <p:cNvPr id="3" name="Text Placeholder 2"/>
          <p:cNvSpPr>
            <a:spLocks noGrp="1"/>
          </p:cNvSpPr>
          <p:nvPr>
            <p:ph type="body" idx="101"/>
          </p:nvPr>
        </p:nvSpPr>
        <p:spPr>
          <a:xfrm>
            <a:off x="812800" y="2087881"/>
            <a:ext cx="10566400" cy="3957319"/>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latin typeface="Public Sans" charset="0"/>
              <a:ea typeface="Public Sans" charset="0"/>
              <a:cs typeface="Public Sans"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a:effectLst/>
      </p:bgPr>
    </p:bg>
    <p:spTree>
      <p:nvGrpSpPr>
        <p:cNvPr id="1" name=""/>
        <p:cNvGrpSpPr/>
        <p:nvPr/>
      </p:nvGrpSpPr>
      <p:grpSpPr>
        <a:xfrm>
          <a:off x="0" y="0"/>
          <a:ext cx="0" cy="0"/>
          <a:chOff x="0" y="0"/>
          <a:chExt cx="0" cy="0"/>
        </a:xfrm>
      </p:grpSpPr>
      <p:pic>
        <p:nvPicPr>
          <p:cNvPr id="2" name="Image 0" descr="rect"/>
          <p:cNvPicPr>
            <a:picLocks noChangeAspect="1"/>
          </p:cNvPicPr>
          <p:nvPr/>
        </p:nvPicPr>
        <p:blipFill>
          <a:blip r:embed="rId3"/>
          <a:srcRect/>
          <a:stretch/>
        </p:blipFill>
        <p:spPr>
          <a:xfrm>
            <a:off x="0" y="0"/>
            <a:ext cx="203200" cy="6858000"/>
          </a:xfrm>
          <a:prstGeom prst="rect">
            <a:avLst/>
          </a:prstGeom>
        </p:spPr>
      </p:pic>
      <p:sp>
        <p:nvSpPr>
          <p:cNvPr id="3" name="Text 0"/>
          <p:cNvSpPr/>
          <p:nvPr/>
        </p:nvSpPr>
        <p:spPr>
          <a:xfrm>
            <a:off x="812800" y="1761490"/>
            <a:ext cx="10883392" cy="27432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E8833A"/>
                </a:solidFill>
                <a:latin typeface="Public Sans" pitchFamily="34" charset="0"/>
                <a:ea typeface="Public Sans" pitchFamily="34" charset="-122"/>
                <a:cs typeface="Public Sans" pitchFamily="34" charset="-120"/>
              </a:rPr>
              <a:t>ASSEMBLEIA DE FILIADOS · 4 DE NOVEMBRO DE 2026</a:t>
            </a:r>
            <a:endParaRPr lang="en-US" sz="1400" dirty="0">
              <a:latin typeface="Public Sans" charset="0"/>
              <a:ea typeface="Public Sans" charset="0"/>
              <a:cs typeface="Public Sans" charset="0"/>
            </a:endParaRPr>
          </a:p>
        </p:txBody>
      </p:sp>
      <p:sp>
        <p:nvSpPr>
          <p:cNvPr id="4" name="Text 1"/>
          <p:cNvSpPr>
            <a:spLocks noGrp="1"/>
          </p:cNvSpPr>
          <p:nvPr>
            <p:ph type="title"/>
          </p:nvPr>
        </p:nvSpPr>
        <p:spPr>
          <a:xfrm>
            <a:off x="812800" y="2264410"/>
            <a:ext cx="10883392" cy="1892300"/>
          </a:xfrm>
          <a:prstGeom prst="rect">
            <a:avLst/>
          </a:prstGeom>
          <a:noFill/>
          <a:ln/>
        </p:spPr>
        <p:txBody>
          <a:bodyPr wrap="square" lIns="0" tIns="0" rIns="0" bIns="0" rtlCol="0" anchor="t">
            <a:normAutofit/>
          </a:bodyPr>
          <a:lstStyle/>
          <a:p>
            <a:pPr marL="0" indent="0" algn="l">
              <a:lnSpc>
                <a:spcPts val="7350"/>
              </a:lnSpc>
              <a:buNone/>
            </a:pPr>
            <a:r>
              <a:rPr lang="en-US" sz="7000" b="1" i="0" dirty="0">
                <a:solidFill>
                  <a:srgbClr val="F6F4EE"/>
                </a:solidFill>
                <a:latin typeface="Oswald" pitchFamily="34" charset="0"/>
                <a:ea typeface="Oswald" pitchFamily="34" charset="-122"/>
                <a:cs typeface="Oswald" pitchFamily="34" charset="-120"/>
              </a:rPr>
              <a:t>Nossas ações coletivas:</a:t>
            </a:r>
            <a:endParaRPr lang="en-US" sz="7000" dirty="0">
              <a:latin typeface="Oswald" charset="0"/>
              <a:ea typeface="Oswald" charset="0"/>
              <a:cs typeface="Oswald" charset="0"/>
            </a:endParaRPr>
          </a:p>
          <a:p>
            <a:pPr marL="0" indent="0" algn="l">
              <a:lnSpc>
                <a:spcPts val="7350"/>
              </a:lnSpc>
              <a:buNone/>
            </a:pPr>
            <a:r>
              <a:rPr lang="en-US" sz="7000" b="1" i="0" dirty="0">
                <a:solidFill>
                  <a:srgbClr val="F6F4EE"/>
                </a:solidFill>
                <a:latin typeface="Oswald" pitchFamily="34" charset="0"/>
                <a:ea typeface="Oswald" pitchFamily="34" charset="-122"/>
                <a:cs typeface="Oswald" pitchFamily="34" charset="-120"/>
              </a:rPr>
              <a:t>onde estamos</a:t>
            </a:r>
            <a:endParaRPr lang="en-US" sz="7000" dirty="0">
              <a:latin typeface="Oswald" charset="0"/>
              <a:ea typeface="Oswald" charset="0"/>
              <a:cs typeface="Oswald" charset="0"/>
            </a:endParaRPr>
          </a:p>
        </p:txBody>
      </p:sp>
      <p:sp>
        <p:nvSpPr>
          <p:cNvPr id="5" name="Text 2"/>
          <p:cNvSpPr/>
          <p:nvPr/>
        </p:nvSpPr>
        <p:spPr>
          <a:xfrm>
            <a:off x="812800" y="4385310"/>
            <a:ext cx="8502650" cy="7366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BFCBDA"/>
                </a:solidFill>
                <a:latin typeface="Public Sans" pitchFamily="34" charset="0"/>
                <a:ea typeface="Public Sans" pitchFamily="34" charset="-122"/>
                <a:cs typeface="Public Sans" pitchFamily="34" charset="-120"/>
              </a:rPr>
              <a:t>Um panorama das ações que o SITRAEMG move em defesa da categoria — temas, tribunais e situação de cada frente.</a:t>
            </a:r>
            <a:endParaRPr lang="en-US" sz="2000" dirty="0">
              <a:latin typeface="Public Sans" charset="0"/>
              <a:ea typeface="Public Sans" charset="0"/>
              <a:cs typeface="Public Sans" charset="0"/>
            </a:endParaRPr>
          </a:p>
        </p:txBody>
      </p:sp>
      <p:sp>
        <p:nvSpPr>
          <p:cNvPr id="6" name="Text 3"/>
          <p:cNvSpPr/>
          <p:nvPr/>
        </p:nvSpPr>
        <p:spPr>
          <a:xfrm>
            <a:off x="812800" y="5999480"/>
            <a:ext cx="915670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FCBDA"/>
                </a:solidFill>
                <a:latin typeface="Public Sans" pitchFamily="34" charset="0"/>
                <a:ea typeface="Public Sans" pitchFamily="34" charset="-122"/>
                <a:cs typeface="Public Sans" pitchFamily="34" charset="-120"/>
              </a:rPr>
              <a:t>Barros &amp; Morais Advogados — Assessoria Jurídica do SITRAEMG</a:t>
            </a:r>
            <a:endParaRPr lang="en-US" sz="1400" dirty="0">
              <a:latin typeface="Public Sans" charset="0"/>
              <a:ea typeface="Public Sans" charset="0"/>
              <a:cs typeface="Public Sans"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01A"/>
                </a:solidFill>
                <a:latin typeface="Public Sans" pitchFamily="34" charset="0"/>
                <a:ea typeface="Public Sans" pitchFamily="34" charset="-122"/>
                <a:cs typeface="Public Sans" pitchFamily="34" charset="-120"/>
              </a:rPr>
              <a:t>EM NÚMEROS</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8016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Oswald" pitchFamily="34" charset="0"/>
                <a:ea typeface="Oswald" pitchFamily="34" charset="-122"/>
                <a:cs typeface="Oswald" pitchFamily="34" charset="-120"/>
              </a:rPr>
              <a:t>A luta jurídica da categoria cabe em quatro números</a:t>
            </a:r>
            <a:endParaRPr lang="en-US" sz="3600" dirty="0">
              <a:latin typeface="Oswald" charset="0"/>
              <a:ea typeface="Oswald" charset="0"/>
              <a:cs typeface="Oswald" charset="0"/>
            </a:endParaRPr>
          </a:p>
        </p:txBody>
      </p:sp>
      <p:sp>
        <p:nvSpPr>
          <p:cNvPr id="4" name="Shape 2"/>
          <p:cNvSpPr/>
          <p:nvPr/>
        </p:nvSpPr>
        <p:spPr>
          <a:xfrm>
            <a:off x="812800" y="2037080"/>
            <a:ext cx="2489200" cy="3804920"/>
          </a:xfrm>
          <a:prstGeom prst="roundRect">
            <a:avLst>
              <a:gd name="adj" fmla="val 6122"/>
            </a:avLst>
          </a:prstGeom>
          <a:solidFill>
            <a:srgbClr val="14213D"/>
          </a:solidFill>
          <a:ln/>
        </p:spPr>
        <p:txBody>
          <a:bodyPr/>
          <a:lstStyle/>
          <a:p>
            <a:endParaRPr lang="pt-BR"/>
          </a:p>
        </p:txBody>
      </p:sp>
      <p:sp>
        <p:nvSpPr>
          <p:cNvPr id="5" name="Text 3"/>
          <p:cNvSpPr/>
          <p:nvPr/>
        </p:nvSpPr>
        <p:spPr>
          <a:xfrm>
            <a:off x="1117600" y="2341880"/>
            <a:ext cx="1935988"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E8833A"/>
                </a:solidFill>
                <a:latin typeface="Oswald" pitchFamily="34" charset="0"/>
                <a:ea typeface="Oswald" pitchFamily="34" charset="-122"/>
                <a:cs typeface="Oswald" pitchFamily="34" charset="-120"/>
              </a:rPr>
              <a:t>62</a:t>
            </a:r>
            <a:endParaRPr lang="en-US" sz="8000" dirty="0">
              <a:latin typeface="Oswald" charset="0"/>
              <a:ea typeface="Oswald" charset="0"/>
              <a:cs typeface="Oswald" charset="0"/>
            </a:endParaRPr>
          </a:p>
        </p:txBody>
      </p:sp>
      <p:sp>
        <p:nvSpPr>
          <p:cNvPr id="6" name="Text 4"/>
          <p:cNvSpPr/>
          <p:nvPr/>
        </p:nvSpPr>
        <p:spPr>
          <a:xfrm>
            <a:off x="1117600" y="4968240"/>
            <a:ext cx="1935988" cy="5943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F6F4EE"/>
                </a:solidFill>
                <a:latin typeface="Public Sans" pitchFamily="34" charset="0"/>
                <a:ea typeface="Public Sans" pitchFamily="34" charset="-122"/>
                <a:cs typeface="Public Sans" pitchFamily="34" charset="-120"/>
              </a:rPr>
              <a:t>ações coletivas em defesa da categoria</a:t>
            </a:r>
            <a:endParaRPr lang="en-US" sz="1600" dirty="0">
              <a:latin typeface="Public Sans" charset="0"/>
              <a:ea typeface="Public Sans" charset="0"/>
              <a:cs typeface="Public Sans" charset="0"/>
            </a:endParaRPr>
          </a:p>
        </p:txBody>
      </p:sp>
      <p:sp>
        <p:nvSpPr>
          <p:cNvPr id="7" name="Shape 5"/>
          <p:cNvSpPr/>
          <p:nvPr/>
        </p:nvSpPr>
        <p:spPr>
          <a:xfrm>
            <a:off x="3511550" y="2043430"/>
            <a:ext cx="2476500" cy="3792220"/>
          </a:xfrm>
          <a:prstGeom prst="roundRect">
            <a:avLst>
              <a:gd name="adj" fmla="val 5897"/>
            </a:avLst>
          </a:prstGeom>
          <a:solidFill>
            <a:srgbClr val="FFFDF8"/>
          </a:solidFill>
          <a:ln w="12700">
            <a:solidFill>
              <a:srgbClr val="E2DDD0"/>
            </a:solidFill>
            <a:prstDash val="solid"/>
          </a:ln>
        </p:spPr>
        <p:txBody>
          <a:bodyPr/>
          <a:lstStyle/>
          <a:p>
            <a:endParaRPr lang="pt-BR"/>
          </a:p>
        </p:txBody>
      </p:sp>
      <p:sp>
        <p:nvSpPr>
          <p:cNvPr id="8" name="Text 6"/>
          <p:cNvSpPr/>
          <p:nvPr/>
        </p:nvSpPr>
        <p:spPr>
          <a:xfrm>
            <a:off x="3820160" y="2352040"/>
            <a:ext cx="1915059"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14213D"/>
                </a:solidFill>
                <a:latin typeface="Oswald" pitchFamily="34" charset="0"/>
                <a:ea typeface="Oswald" pitchFamily="34" charset="-122"/>
                <a:cs typeface="Oswald" pitchFamily="34" charset="-120"/>
              </a:rPr>
              <a:t>22</a:t>
            </a:r>
            <a:endParaRPr lang="en-US" sz="8000" dirty="0">
              <a:latin typeface="Oswald" charset="0"/>
              <a:ea typeface="Oswald" charset="0"/>
              <a:cs typeface="Oswald" charset="0"/>
            </a:endParaRPr>
          </a:p>
        </p:txBody>
      </p:sp>
      <p:sp>
        <p:nvSpPr>
          <p:cNvPr id="9" name="Text 7"/>
          <p:cNvSpPr/>
          <p:nvPr/>
        </p:nvSpPr>
        <p:spPr>
          <a:xfrm>
            <a:off x="3820160" y="4673600"/>
            <a:ext cx="1915059" cy="87884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D4A5C"/>
                </a:solidFill>
                <a:latin typeface="Public Sans" pitchFamily="34" charset="0"/>
                <a:ea typeface="Public Sans" pitchFamily="34" charset="-122"/>
                <a:cs typeface="Public Sans" pitchFamily="34" charset="-120"/>
              </a:rPr>
              <a:t>anos de atuação: a mais antiga é de 2004</a:t>
            </a:r>
            <a:endParaRPr lang="en-US" sz="1600" dirty="0">
              <a:latin typeface="Public Sans" charset="0"/>
              <a:ea typeface="Public Sans" charset="0"/>
              <a:cs typeface="Public Sans" charset="0"/>
            </a:endParaRPr>
          </a:p>
        </p:txBody>
      </p:sp>
      <p:sp>
        <p:nvSpPr>
          <p:cNvPr id="10" name="Shape 8"/>
          <p:cNvSpPr/>
          <p:nvPr/>
        </p:nvSpPr>
        <p:spPr>
          <a:xfrm>
            <a:off x="6203950" y="2043430"/>
            <a:ext cx="2476500" cy="3792220"/>
          </a:xfrm>
          <a:prstGeom prst="roundRect">
            <a:avLst>
              <a:gd name="adj" fmla="val 5897"/>
            </a:avLst>
          </a:prstGeom>
          <a:solidFill>
            <a:srgbClr val="FFFDF8"/>
          </a:solidFill>
          <a:ln w="12700">
            <a:solidFill>
              <a:srgbClr val="E2DDD0"/>
            </a:solidFill>
            <a:prstDash val="solid"/>
          </a:ln>
        </p:spPr>
        <p:txBody>
          <a:bodyPr/>
          <a:lstStyle/>
          <a:p>
            <a:endParaRPr lang="pt-BR"/>
          </a:p>
        </p:txBody>
      </p:sp>
      <p:sp>
        <p:nvSpPr>
          <p:cNvPr id="11" name="Text 9"/>
          <p:cNvSpPr/>
          <p:nvPr/>
        </p:nvSpPr>
        <p:spPr>
          <a:xfrm>
            <a:off x="6512560" y="2352040"/>
            <a:ext cx="1915059"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14213D"/>
                </a:solidFill>
                <a:latin typeface="Oswald" pitchFamily="34" charset="0"/>
                <a:ea typeface="Oswald" pitchFamily="34" charset="-122"/>
                <a:cs typeface="Oswald" pitchFamily="34" charset="-120"/>
              </a:rPr>
              <a:t>9</a:t>
            </a:r>
            <a:endParaRPr lang="en-US" sz="8000" dirty="0">
              <a:latin typeface="Oswald" charset="0"/>
              <a:ea typeface="Oswald" charset="0"/>
              <a:cs typeface="Oswald" charset="0"/>
            </a:endParaRPr>
          </a:p>
        </p:txBody>
      </p:sp>
      <p:sp>
        <p:nvSpPr>
          <p:cNvPr id="12" name="Text 10"/>
          <p:cNvSpPr/>
          <p:nvPr/>
        </p:nvSpPr>
        <p:spPr>
          <a:xfrm>
            <a:off x="6512560" y="4673600"/>
            <a:ext cx="1915059" cy="87884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D4A5C"/>
                </a:solidFill>
                <a:latin typeface="Public Sans" pitchFamily="34" charset="0"/>
                <a:ea typeface="Public Sans" pitchFamily="34" charset="-122"/>
                <a:cs typeface="Public Sans" pitchFamily="34" charset="-120"/>
              </a:rPr>
              <a:t>tribunais e conselhos diferentes</a:t>
            </a:r>
            <a:endParaRPr lang="en-US" sz="1600" dirty="0">
              <a:latin typeface="Public Sans" charset="0"/>
              <a:ea typeface="Public Sans" charset="0"/>
              <a:cs typeface="Public Sans" charset="0"/>
            </a:endParaRPr>
          </a:p>
        </p:txBody>
      </p:sp>
      <p:sp>
        <p:nvSpPr>
          <p:cNvPr id="13" name="Shape 11"/>
          <p:cNvSpPr/>
          <p:nvPr/>
        </p:nvSpPr>
        <p:spPr>
          <a:xfrm>
            <a:off x="8890000" y="2037080"/>
            <a:ext cx="2489200" cy="3804920"/>
          </a:xfrm>
          <a:prstGeom prst="roundRect">
            <a:avLst>
              <a:gd name="adj" fmla="val 6122"/>
            </a:avLst>
          </a:prstGeom>
          <a:solidFill>
            <a:srgbClr val="E8833A"/>
          </a:solidFill>
          <a:ln/>
        </p:spPr>
        <p:txBody>
          <a:bodyPr/>
          <a:lstStyle/>
          <a:p>
            <a:endParaRPr lang="pt-BR"/>
          </a:p>
        </p:txBody>
      </p:sp>
      <p:sp>
        <p:nvSpPr>
          <p:cNvPr id="14" name="Text 12"/>
          <p:cNvSpPr/>
          <p:nvPr/>
        </p:nvSpPr>
        <p:spPr>
          <a:xfrm>
            <a:off x="9194800" y="2341880"/>
            <a:ext cx="1935988" cy="1041400"/>
          </a:xfrm>
          <a:prstGeom prst="rect">
            <a:avLst/>
          </a:prstGeom>
          <a:noFill/>
          <a:ln/>
        </p:spPr>
        <p:txBody>
          <a:bodyPr wrap="square" lIns="0" tIns="0" rIns="0" bIns="0" rtlCol="0" anchor="t">
            <a:normAutofit/>
          </a:bodyPr>
          <a:lstStyle/>
          <a:p>
            <a:pPr marL="0" indent="0" algn="l">
              <a:lnSpc>
                <a:spcPts val="8000"/>
              </a:lnSpc>
              <a:buNone/>
            </a:pPr>
            <a:r>
              <a:rPr lang="en-US" sz="8000" b="1" dirty="0">
                <a:solidFill>
                  <a:srgbClr val="14213D"/>
                </a:solidFill>
                <a:latin typeface="Oswald" pitchFamily="34" charset="0"/>
                <a:ea typeface="Oswald" pitchFamily="34" charset="-122"/>
                <a:cs typeface="Oswald" pitchFamily="34" charset="-120"/>
              </a:rPr>
              <a:t>14</a:t>
            </a:r>
            <a:endParaRPr lang="en-US" sz="8000" dirty="0">
              <a:latin typeface="Oswald" charset="0"/>
              <a:ea typeface="Oswald" charset="0"/>
              <a:cs typeface="Oswald" charset="0"/>
            </a:endParaRPr>
          </a:p>
        </p:txBody>
      </p:sp>
      <p:sp>
        <p:nvSpPr>
          <p:cNvPr id="15" name="Text 13"/>
          <p:cNvSpPr/>
          <p:nvPr/>
        </p:nvSpPr>
        <p:spPr>
          <a:xfrm>
            <a:off x="9194800" y="4683760"/>
            <a:ext cx="1935988" cy="87884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4213D"/>
                </a:solidFill>
                <a:latin typeface="Public Sans" pitchFamily="34" charset="0"/>
                <a:ea typeface="Public Sans" pitchFamily="34" charset="-122"/>
                <a:cs typeface="Public Sans" pitchFamily="34" charset="-120"/>
              </a:rPr>
              <a:t>já têm decisão favorável, total ou parcial</a:t>
            </a:r>
            <a:endParaRPr lang="en-US" sz="1600" dirty="0">
              <a:latin typeface="Public Sans" charset="0"/>
              <a:ea typeface="Public Sans" charset="0"/>
              <a:cs typeface="Public Sans" charset="0"/>
            </a:endParaRPr>
          </a:p>
        </p:txBody>
      </p:sp>
      <p:sp>
        <p:nvSpPr>
          <p:cNvPr id="16" name="Text 14"/>
          <p:cNvSpPr/>
          <p:nvPr/>
        </p:nvSpPr>
        <p:spPr>
          <a:xfrm>
            <a:off x="812800" y="6238241"/>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2</a:t>
            </a:r>
            <a:endParaRPr lang="en-US" sz="1200" dirty="0">
              <a:latin typeface="Public Sans" charset="0"/>
              <a:ea typeface="Public Sans" charset="0"/>
              <a:cs typeface="Public Sans"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01A"/>
                </a:solidFill>
                <a:latin typeface="Public Sans" pitchFamily="34" charset="0"/>
                <a:ea typeface="Public Sans" pitchFamily="34" charset="-122"/>
                <a:cs typeface="Public Sans" pitchFamily="34" charset="-120"/>
              </a:rPr>
              <a:t>ONDE ESTÃO</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80161"/>
            <a:ext cx="11379200"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Oswald" pitchFamily="34" charset="0"/>
                <a:ea typeface="Oswald" pitchFamily="34" charset="-122"/>
                <a:cs typeface="Oswald" pitchFamily="34" charset="-120"/>
              </a:rPr>
              <a:t>Quatro em cada cinco ações tramitam no TRF6 ou no TRF1</a:t>
            </a:r>
            <a:endParaRPr lang="en-US" sz="3600" dirty="0">
              <a:latin typeface="Oswald" charset="0"/>
              <a:ea typeface="Oswald" charset="0"/>
              <a:cs typeface="Oswald" charset="0"/>
            </a:endParaRPr>
          </a:p>
        </p:txBody>
      </p:sp>
      <p:sp>
        <p:nvSpPr>
          <p:cNvPr id="4" name="Text 2"/>
          <p:cNvSpPr/>
          <p:nvPr/>
        </p:nvSpPr>
        <p:spPr>
          <a:xfrm>
            <a:off x="812800" y="2037080"/>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TRF6</a:t>
            </a:r>
            <a:endParaRPr lang="en-US" sz="1600" dirty="0">
              <a:latin typeface="Public Sans" charset="0"/>
              <a:ea typeface="Public Sans" charset="0"/>
              <a:cs typeface="Public Sans" charset="0"/>
            </a:endParaRPr>
          </a:p>
        </p:txBody>
      </p:sp>
      <p:sp>
        <p:nvSpPr>
          <p:cNvPr id="5" name="Shape 3"/>
          <p:cNvSpPr/>
          <p:nvPr/>
        </p:nvSpPr>
        <p:spPr>
          <a:xfrm>
            <a:off x="2235200" y="2052320"/>
            <a:ext cx="6985000" cy="254000"/>
          </a:xfrm>
          <a:prstGeom prst="roundRect">
            <a:avLst>
              <a:gd name="adj" fmla="val 20000"/>
            </a:avLst>
          </a:prstGeom>
          <a:solidFill>
            <a:srgbClr val="E8833A"/>
          </a:solidFill>
          <a:ln/>
        </p:spPr>
        <p:txBody>
          <a:bodyPr/>
          <a:lstStyle/>
          <a:p>
            <a:endParaRPr lang="pt-BR"/>
          </a:p>
        </p:txBody>
      </p:sp>
      <p:sp>
        <p:nvSpPr>
          <p:cNvPr id="6" name="Text 4"/>
          <p:cNvSpPr/>
          <p:nvPr/>
        </p:nvSpPr>
        <p:spPr>
          <a:xfrm>
            <a:off x="9372600" y="2037080"/>
            <a:ext cx="316992"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32</a:t>
            </a:r>
            <a:endParaRPr lang="en-US" sz="1600" dirty="0">
              <a:latin typeface="Public Sans" charset="0"/>
              <a:ea typeface="Public Sans" charset="0"/>
              <a:cs typeface="Public Sans" charset="0"/>
            </a:endParaRPr>
          </a:p>
        </p:txBody>
      </p:sp>
      <p:sp>
        <p:nvSpPr>
          <p:cNvPr id="7" name="Text 5"/>
          <p:cNvSpPr/>
          <p:nvPr/>
        </p:nvSpPr>
        <p:spPr>
          <a:xfrm>
            <a:off x="812800" y="2397761"/>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TRF1</a:t>
            </a:r>
            <a:endParaRPr lang="en-US" sz="1600" dirty="0">
              <a:latin typeface="Public Sans" charset="0"/>
              <a:ea typeface="Public Sans" charset="0"/>
              <a:cs typeface="Public Sans" charset="0"/>
            </a:endParaRPr>
          </a:p>
        </p:txBody>
      </p:sp>
      <p:sp>
        <p:nvSpPr>
          <p:cNvPr id="8" name="Shape 6"/>
          <p:cNvSpPr/>
          <p:nvPr/>
        </p:nvSpPr>
        <p:spPr>
          <a:xfrm>
            <a:off x="2235200" y="2413000"/>
            <a:ext cx="3708400" cy="254000"/>
          </a:xfrm>
          <a:prstGeom prst="roundRect">
            <a:avLst>
              <a:gd name="adj" fmla="val 20000"/>
            </a:avLst>
          </a:prstGeom>
          <a:solidFill>
            <a:srgbClr val="E8833A"/>
          </a:solidFill>
          <a:ln/>
        </p:spPr>
        <p:txBody>
          <a:bodyPr/>
          <a:lstStyle/>
          <a:p>
            <a:endParaRPr lang="pt-BR"/>
          </a:p>
        </p:txBody>
      </p:sp>
      <p:sp>
        <p:nvSpPr>
          <p:cNvPr id="9" name="Text 7"/>
          <p:cNvSpPr/>
          <p:nvPr/>
        </p:nvSpPr>
        <p:spPr>
          <a:xfrm>
            <a:off x="6096000" y="2397761"/>
            <a:ext cx="265033"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17</a:t>
            </a:r>
            <a:endParaRPr lang="en-US" sz="1600" dirty="0">
              <a:latin typeface="Public Sans" charset="0"/>
              <a:ea typeface="Public Sans" charset="0"/>
              <a:cs typeface="Public Sans" charset="0"/>
            </a:endParaRPr>
          </a:p>
        </p:txBody>
      </p:sp>
      <p:sp>
        <p:nvSpPr>
          <p:cNvPr id="10" name="Text 8"/>
          <p:cNvSpPr/>
          <p:nvPr/>
        </p:nvSpPr>
        <p:spPr>
          <a:xfrm>
            <a:off x="812800" y="2758441"/>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STJ</a:t>
            </a:r>
            <a:endParaRPr lang="en-US" sz="1600" dirty="0">
              <a:latin typeface="Public Sans" charset="0"/>
              <a:ea typeface="Public Sans" charset="0"/>
              <a:cs typeface="Public Sans" charset="0"/>
            </a:endParaRPr>
          </a:p>
        </p:txBody>
      </p:sp>
      <p:sp>
        <p:nvSpPr>
          <p:cNvPr id="11" name="Shape 9"/>
          <p:cNvSpPr/>
          <p:nvPr/>
        </p:nvSpPr>
        <p:spPr>
          <a:xfrm>
            <a:off x="2235200" y="2773680"/>
            <a:ext cx="1085850" cy="254000"/>
          </a:xfrm>
          <a:prstGeom prst="roundRect">
            <a:avLst>
              <a:gd name="adj" fmla="val 20000"/>
            </a:avLst>
          </a:prstGeom>
          <a:solidFill>
            <a:srgbClr val="3A6EA5"/>
          </a:solidFill>
          <a:ln/>
        </p:spPr>
        <p:txBody>
          <a:bodyPr/>
          <a:lstStyle/>
          <a:p>
            <a:endParaRPr lang="pt-BR"/>
          </a:p>
        </p:txBody>
      </p:sp>
      <p:sp>
        <p:nvSpPr>
          <p:cNvPr id="12" name="Text 10"/>
          <p:cNvSpPr/>
          <p:nvPr/>
        </p:nvSpPr>
        <p:spPr>
          <a:xfrm>
            <a:off x="3473450" y="2758441"/>
            <a:ext cx="18796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5</a:t>
            </a:r>
            <a:endParaRPr lang="en-US" sz="1600" dirty="0">
              <a:latin typeface="Public Sans" charset="0"/>
              <a:ea typeface="Public Sans" charset="0"/>
              <a:cs typeface="Public Sans" charset="0"/>
            </a:endParaRPr>
          </a:p>
        </p:txBody>
      </p:sp>
      <p:sp>
        <p:nvSpPr>
          <p:cNvPr id="13" name="Text 11"/>
          <p:cNvSpPr/>
          <p:nvPr/>
        </p:nvSpPr>
        <p:spPr>
          <a:xfrm>
            <a:off x="812800" y="3119120"/>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CJF</a:t>
            </a:r>
            <a:endParaRPr lang="en-US" sz="1600" dirty="0">
              <a:latin typeface="Public Sans" charset="0"/>
              <a:ea typeface="Public Sans" charset="0"/>
              <a:cs typeface="Public Sans" charset="0"/>
            </a:endParaRPr>
          </a:p>
        </p:txBody>
      </p:sp>
      <p:sp>
        <p:nvSpPr>
          <p:cNvPr id="14" name="Shape 12"/>
          <p:cNvSpPr/>
          <p:nvPr/>
        </p:nvSpPr>
        <p:spPr>
          <a:xfrm>
            <a:off x="2235200" y="3134361"/>
            <a:ext cx="431800" cy="254000"/>
          </a:xfrm>
          <a:prstGeom prst="roundRect">
            <a:avLst>
              <a:gd name="adj" fmla="val 20000"/>
            </a:avLst>
          </a:prstGeom>
          <a:solidFill>
            <a:srgbClr val="3A6EA5"/>
          </a:solidFill>
          <a:ln/>
        </p:spPr>
        <p:txBody>
          <a:bodyPr/>
          <a:lstStyle/>
          <a:p>
            <a:endParaRPr lang="pt-BR"/>
          </a:p>
        </p:txBody>
      </p:sp>
      <p:sp>
        <p:nvSpPr>
          <p:cNvPr id="15" name="Text 13"/>
          <p:cNvSpPr/>
          <p:nvPr/>
        </p:nvSpPr>
        <p:spPr>
          <a:xfrm>
            <a:off x="2819400" y="3119120"/>
            <a:ext cx="179864"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2</a:t>
            </a:r>
            <a:endParaRPr lang="en-US" sz="1600" dirty="0">
              <a:latin typeface="Public Sans" charset="0"/>
              <a:ea typeface="Public Sans" charset="0"/>
              <a:cs typeface="Public Sans" charset="0"/>
            </a:endParaRPr>
          </a:p>
        </p:txBody>
      </p:sp>
      <p:sp>
        <p:nvSpPr>
          <p:cNvPr id="16" name="Text 14"/>
          <p:cNvSpPr/>
          <p:nvPr/>
        </p:nvSpPr>
        <p:spPr>
          <a:xfrm>
            <a:off x="812800" y="3479800"/>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TRE-MG</a:t>
            </a:r>
            <a:endParaRPr lang="en-US" sz="1600" dirty="0">
              <a:latin typeface="Public Sans" charset="0"/>
              <a:ea typeface="Public Sans" charset="0"/>
              <a:cs typeface="Public Sans" charset="0"/>
            </a:endParaRPr>
          </a:p>
        </p:txBody>
      </p:sp>
      <p:sp>
        <p:nvSpPr>
          <p:cNvPr id="17" name="Shape 15"/>
          <p:cNvSpPr/>
          <p:nvPr/>
        </p:nvSpPr>
        <p:spPr>
          <a:xfrm>
            <a:off x="2235200" y="3495041"/>
            <a:ext cx="431800" cy="254000"/>
          </a:xfrm>
          <a:prstGeom prst="roundRect">
            <a:avLst>
              <a:gd name="adj" fmla="val 20000"/>
            </a:avLst>
          </a:prstGeom>
          <a:solidFill>
            <a:srgbClr val="3A6EA5"/>
          </a:solidFill>
          <a:ln/>
        </p:spPr>
        <p:txBody>
          <a:bodyPr/>
          <a:lstStyle/>
          <a:p>
            <a:endParaRPr lang="pt-BR"/>
          </a:p>
        </p:txBody>
      </p:sp>
      <p:sp>
        <p:nvSpPr>
          <p:cNvPr id="18" name="Text 16"/>
          <p:cNvSpPr/>
          <p:nvPr/>
        </p:nvSpPr>
        <p:spPr>
          <a:xfrm>
            <a:off x="2819400" y="3479800"/>
            <a:ext cx="179864"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2</a:t>
            </a:r>
            <a:endParaRPr lang="en-US" sz="1600" dirty="0">
              <a:latin typeface="Public Sans" charset="0"/>
              <a:ea typeface="Public Sans" charset="0"/>
              <a:cs typeface="Public Sans" charset="0"/>
            </a:endParaRPr>
          </a:p>
        </p:txBody>
      </p:sp>
      <p:sp>
        <p:nvSpPr>
          <p:cNvPr id="19" name="Text 17"/>
          <p:cNvSpPr/>
          <p:nvPr/>
        </p:nvSpPr>
        <p:spPr>
          <a:xfrm>
            <a:off x="812800" y="3840480"/>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STF</a:t>
            </a:r>
            <a:endParaRPr lang="en-US" sz="1600" dirty="0">
              <a:latin typeface="Public Sans" charset="0"/>
              <a:ea typeface="Public Sans" charset="0"/>
              <a:cs typeface="Public Sans" charset="0"/>
            </a:endParaRPr>
          </a:p>
        </p:txBody>
      </p:sp>
      <p:sp>
        <p:nvSpPr>
          <p:cNvPr id="20" name="Shape 18"/>
          <p:cNvSpPr/>
          <p:nvPr/>
        </p:nvSpPr>
        <p:spPr>
          <a:xfrm>
            <a:off x="2235200" y="3855720"/>
            <a:ext cx="215900" cy="254000"/>
          </a:xfrm>
          <a:prstGeom prst="roundRect">
            <a:avLst>
              <a:gd name="adj" fmla="val 23529"/>
            </a:avLst>
          </a:prstGeom>
          <a:solidFill>
            <a:srgbClr val="3A6EA5"/>
          </a:solidFill>
          <a:ln/>
        </p:spPr>
        <p:txBody>
          <a:bodyPr/>
          <a:lstStyle/>
          <a:p>
            <a:endParaRPr lang="pt-BR"/>
          </a:p>
        </p:txBody>
      </p:sp>
      <p:sp>
        <p:nvSpPr>
          <p:cNvPr id="21" name="Text 19"/>
          <p:cNvSpPr/>
          <p:nvPr/>
        </p:nvSpPr>
        <p:spPr>
          <a:xfrm>
            <a:off x="2603500" y="3840480"/>
            <a:ext cx="137795"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1</a:t>
            </a:r>
            <a:endParaRPr lang="en-US" sz="1600" dirty="0">
              <a:latin typeface="Public Sans" charset="0"/>
              <a:ea typeface="Public Sans" charset="0"/>
              <a:cs typeface="Public Sans" charset="0"/>
            </a:endParaRPr>
          </a:p>
        </p:txBody>
      </p:sp>
      <p:sp>
        <p:nvSpPr>
          <p:cNvPr id="22" name="Text 20"/>
          <p:cNvSpPr/>
          <p:nvPr/>
        </p:nvSpPr>
        <p:spPr>
          <a:xfrm>
            <a:off x="812800" y="4201161"/>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SJDF</a:t>
            </a:r>
            <a:endParaRPr lang="en-US" sz="1600" dirty="0">
              <a:latin typeface="Public Sans" charset="0"/>
              <a:ea typeface="Public Sans" charset="0"/>
              <a:cs typeface="Public Sans" charset="0"/>
            </a:endParaRPr>
          </a:p>
        </p:txBody>
      </p:sp>
      <p:sp>
        <p:nvSpPr>
          <p:cNvPr id="23" name="Shape 21"/>
          <p:cNvSpPr/>
          <p:nvPr/>
        </p:nvSpPr>
        <p:spPr>
          <a:xfrm>
            <a:off x="2235200" y="4216400"/>
            <a:ext cx="215900" cy="254000"/>
          </a:xfrm>
          <a:prstGeom prst="roundRect">
            <a:avLst>
              <a:gd name="adj" fmla="val 23529"/>
            </a:avLst>
          </a:prstGeom>
          <a:solidFill>
            <a:srgbClr val="3A6EA5"/>
          </a:solidFill>
          <a:ln/>
        </p:spPr>
        <p:txBody>
          <a:bodyPr/>
          <a:lstStyle/>
          <a:p>
            <a:endParaRPr lang="pt-BR"/>
          </a:p>
        </p:txBody>
      </p:sp>
      <p:sp>
        <p:nvSpPr>
          <p:cNvPr id="24" name="Text 22"/>
          <p:cNvSpPr/>
          <p:nvPr/>
        </p:nvSpPr>
        <p:spPr>
          <a:xfrm>
            <a:off x="2603500" y="4201161"/>
            <a:ext cx="137795"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1</a:t>
            </a:r>
            <a:endParaRPr lang="en-US" sz="1600" dirty="0">
              <a:latin typeface="Public Sans" charset="0"/>
              <a:ea typeface="Public Sans" charset="0"/>
              <a:cs typeface="Public Sans" charset="0"/>
            </a:endParaRPr>
          </a:p>
        </p:txBody>
      </p:sp>
      <p:sp>
        <p:nvSpPr>
          <p:cNvPr id="25" name="Text 23"/>
          <p:cNvSpPr/>
          <p:nvPr/>
        </p:nvSpPr>
        <p:spPr>
          <a:xfrm>
            <a:off x="812800" y="4561841"/>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CSJT</a:t>
            </a:r>
            <a:endParaRPr lang="en-US" sz="1600" dirty="0">
              <a:latin typeface="Public Sans" charset="0"/>
              <a:ea typeface="Public Sans" charset="0"/>
              <a:cs typeface="Public Sans" charset="0"/>
            </a:endParaRPr>
          </a:p>
        </p:txBody>
      </p:sp>
      <p:sp>
        <p:nvSpPr>
          <p:cNvPr id="26" name="Shape 24"/>
          <p:cNvSpPr/>
          <p:nvPr/>
        </p:nvSpPr>
        <p:spPr>
          <a:xfrm>
            <a:off x="2235200" y="4577080"/>
            <a:ext cx="215900" cy="254000"/>
          </a:xfrm>
          <a:prstGeom prst="roundRect">
            <a:avLst>
              <a:gd name="adj" fmla="val 23529"/>
            </a:avLst>
          </a:prstGeom>
          <a:solidFill>
            <a:srgbClr val="3A6EA5"/>
          </a:solidFill>
          <a:ln/>
        </p:spPr>
        <p:txBody>
          <a:bodyPr/>
          <a:lstStyle/>
          <a:p>
            <a:endParaRPr lang="pt-BR"/>
          </a:p>
        </p:txBody>
      </p:sp>
      <p:sp>
        <p:nvSpPr>
          <p:cNvPr id="27" name="Text 25"/>
          <p:cNvSpPr/>
          <p:nvPr/>
        </p:nvSpPr>
        <p:spPr>
          <a:xfrm>
            <a:off x="2603500" y="4561841"/>
            <a:ext cx="137795"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1</a:t>
            </a:r>
            <a:endParaRPr lang="en-US" sz="1600" dirty="0">
              <a:latin typeface="Public Sans" charset="0"/>
              <a:ea typeface="Public Sans" charset="0"/>
              <a:cs typeface="Public Sans" charset="0"/>
            </a:endParaRPr>
          </a:p>
        </p:txBody>
      </p:sp>
      <p:sp>
        <p:nvSpPr>
          <p:cNvPr id="28" name="Text 26"/>
          <p:cNvSpPr/>
          <p:nvPr/>
        </p:nvSpPr>
        <p:spPr>
          <a:xfrm>
            <a:off x="812800" y="4922520"/>
            <a:ext cx="1320800"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TRT3</a:t>
            </a:r>
            <a:endParaRPr lang="en-US" sz="1600" dirty="0">
              <a:latin typeface="Public Sans" charset="0"/>
              <a:ea typeface="Public Sans" charset="0"/>
              <a:cs typeface="Public Sans" charset="0"/>
            </a:endParaRPr>
          </a:p>
        </p:txBody>
      </p:sp>
      <p:sp>
        <p:nvSpPr>
          <p:cNvPr id="29" name="Shape 27"/>
          <p:cNvSpPr/>
          <p:nvPr/>
        </p:nvSpPr>
        <p:spPr>
          <a:xfrm>
            <a:off x="2235200" y="4937761"/>
            <a:ext cx="215900" cy="254000"/>
          </a:xfrm>
          <a:prstGeom prst="roundRect">
            <a:avLst>
              <a:gd name="adj" fmla="val 23529"/>
            </a:avLst>
          </a:prstGeom>
          <a:solidFill>
            <a:srgbClr val="3A6EA5"/>
          </a:solidFill>
          <a:ln/>
        </p:spPr>
        <p:txBody>
          <a:bodyPr/>
          <a:lstStyle/>
          <a:p>
            <a:endParaRPr lang="pt-BR"/>
          </a:p>
        </p:txBody>
      </p:sp>
      <p:sp>
        <p:nvSpPr>
          <p:cNvPr id="30" name="Text 28"/>
          <p:cNvSpPr/>
          <p:nvPr/>
        </p:nvSpPr>
        <p:spPr>
          <a:xfrm>
            <a:off x="2603500" y="4922520"/>
            <a:ext cx="137795" cy="30988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4213D"/>
                </a:solidFill>
                <a:latin typeface="Public Sans" pitchFamily="34" charset="0"/>
                <a:ea typeface="Public Sans" pitchFamily="34" charset="-122"/>
                <a:cs typeface="Public Sans" pitchFamily="34" charset="-120"/>
              </a:rPr>
              <a:t>1</a:t>
            </a:r>
            <a:endParaRPr lang="en-US" sz="1600" dirty="0">
              <a:latin typeface="Public Sans" charset="0"/>
              <a:ea typeface="Public Sans" charset="0"/>
              <a:cs typeface="Public Sans" charset="0"/>
            </a:endParaRPr>
          </a:p>
        </p:txBody>
      </p:sp>
      <p:sp>
        <p:nvSpPr>
          <p:cNvPr id="31" name="Text 29"/>
          <p:cNvSpPr/>
          <p:nvPr/>
        </p:nvSpPr>
        <p:spPr>
          <a:xfrm>
            <a:off x="812800" y="6238241"/>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3</a:t>
            </a:r>
            <a:endParaRPr lang="en-US" sz="1200" dirty="0">
              <a:latin typeface="Public Sans" charset="0"/>
              <a:ea typeface="Public Sans" charset="0"/>
              <a:cs typeface="Public Sans"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01A"/>
                </a:solidFill>
                <a:latin typeface="Public Sans" pitchFamily="34" charset="0"/>
                <a:ea typeface="Public Sans" pitchFamily="34" charset="-122"/>
                <a:cs typeface="Public Sans" pitchFamily="34" charset="-120"/>
              </a:rPr>
              <a:t>LINHA DO TEMPO</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29361"/>
            <a:ext cx="10883392" cy="103124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Oswald" pitchFamily="34" charset="0"/>
                <a:ea typeface="Oswald" pitchFamily="34" charset="-122"/>
                <a:cs typeface="Oswald" pitchFamily="34" charset="-120"/>
              </a:rPr>
              <a:t>Ações ajuizadas por ano: pico em 2012 e retomada em 2026</a:t>
            </a:r>
            <a:endParaRPr lang="en-US" sz="3600" dirty="0">
              <a:latin typeface="Oswald" charset="0"/>
              <a:ea typeface="Oswald" charset="0"/>
              <a:cs typeface="Oswald" charset="0"/>
            </a:endParaRPr>
          </a:p>
        </p:txBody>
      </p:sp>
      <p:sp>
        <p:nvSpPr>
          <p:cNvPr id="4" name="Shape 2"/>
          <p:cNvSpPr/>
          <p:nvPr/>
        </p:nvSpPr>
        <p:spPr>
          <a:xfrm>
            <a:off x="812800" y="5428615"/>
            <a:ext cx="10566400" cy="0"/>
          </a:xfrm>
          <a:prstGeom prst="line">
            <a:avLst/>
          </a:prstGeom>
          <a:noFill/>
          <a:ln w="19050">
            <a:solidFill>
              <a:srgbClr val="14213D"/>
            </a:solidFill>
            <a:prstDash val="solid"/>
          </a:ln>
        </p:spPr>
        <p:txBody>
          <a:bodyPr/>
          <a:lstStyle/>
          <a:p>
            <a:endParaRPr lang="pt-BR"/>
          </a:p>
        </p:txBody>
      </p:sp>
      <p:sp>
        <p:nvSpPr>
          <p:cNvPr id="5" name="Text 3"/>
          <p:cNvSpPr/>
          <p:nvPr/>
        </p:nvSpPr>
        <p:spPr>
          <a:xfrm>
            <a:off x="787400" y="4904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1</a:t>
            </a:r>
            <a:endParaRPr lang="en-US" sz="1200" dirty="0">
              <a:latin typeface="Public Sans" charset="0"/>
              <a:ea typeface="Public Sans" charset="0"/>
              <a:cs typeface="Public Sans" charset="0"/>
            </a:endParaRPr>
          </a:p>
        </p:txBody>
      </p:sp>
      <p:sp>
        <p:nvSpPr>
          <p:cNvPr id="6" name="Shape 4"/>
          <p:cNvSpPr/>
          <p:nvPr/>
        </p:nvSpPr>
        <p:spPr>
          <a:xfrm>
            <a:off x="812800" y="5168900"/>
            <a:ext cx="381000" cy="254000"/>
          </a:xfrm>
          <a:custGeom>
            <a:avLst/>
            <a:gdLst/>
            <a:ahLst/>
            <a:cxnLst/>
            <a:rect l="l" t="t" r="r" b="b"/>
            <a:pathLst>
              <a:path w="381000" h="254000">
                <a:moveTo>
                  <a:pt x="38100" y="0"/>
                </a:moveTo>
                <a:lnTo>
                  <a:pt x="342900" y="0"/>
                </a:lnTo>
                <a:arcTo wR="38100" hR="38100" stAng="16200000" swAng="5400000"/>
                <a:lnTo>
                  <a:pt x="381000" y="254000"/>
                </a:lnTo>
                <a:lnTo>
                  <a:pt x="0" y="254000"/>
                </a:lnTo>
                <a:lnTo>
                  <a:pt x="0" y="38100"/>
                </a:lnTo>
                <a:arcTo wR="38100" hR="38100" stAng="10800000" swAng="5400000"/>
                <a:close/>
              </a:path>
            </a:pathLst>
          </a:custGeom>
          <a:solidFill>
            <a:srgbClr val="3A6EA5"/>
          </a:solidFill>
          <a:ln/>
        </p:spPr>
        <p:txBody>
          <a:bodyPr/>
          <a:lstStyle/>
          <a:p>
            <a:endParaRPr lang="pt-BR"/>
          </a:p>
        </p:txBody>
      </p:sp>
      <p:sp>
        <p:nvSpPr>
          <p:cNvPr id="7" name="Text 5"/>
          <p:cNvSpPr/>
          <p:nvPr/>
        </p:nvSpPr>
        <p:spPr>
          <a:xfrm>
            <a:off x="2101850" y="4904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1</a:t>
            </a:r>
            <a:endParaRPr lang="en-US" sz="1200" dirty="0">
              <a:latin typeface="Public Sans" charset="0"/>
              <a:ea typeface="Public Sans" charset="0"/>
              <a:cs typeface="Public Sans" charset="0"/>
            </a:endParaRPr>
          </a:p>
        </p:txBody>
      </p:sp>
      <p:sp>
        <p:nvSpPr>
          <p:cNvPr id="8" name="Shape 6"/>
          <p:cNvSpPr/>
          <p:nvPr/>
        </p:nvSpPr>
        <p:spPr>
          <a:xfrm>
            <a:off x="2127250" y="5168900"/>
            <a:ext cx="381000" cy="254000"/>
          </a:xfrm>
          <a:custGeom>
            <a:avLst/>
            <a:gdLst/>
            <a:ahLst/>
            <a:cxnLst/>
            <a:rect l="l" t="t" r="r" b="b"/>
            <a:pathLst>
              <a:path w="381000" h="254000">
                <a:moveTo>
                  <a:pt x="38100" y="0"/>
                </a:moveTo>
                <a:lnTo>
                  <a:pt x="342900" y="0"/>
                </a:lnTo>
                <a:arcTo wR="38100" hR="38100" stAng="16200000" swAng="5400000"/>
                <a:lnTo>
                  <a:pt x="381000" y="254000"/>
                </a:lnTo>
                <a:lnTo>
                  <a:pt x="0" y="254000"/>
                </a:lnTo>
                <a:lnTo>
                  <a:pt x="0" y="38100"/>
                </a:lnTo>
                <a:arcTo wR="38100" hR="38100" stAng="10800000" swAng="5400000"/>
                <a:close/>
              </a:path>
            </a:pathLst>
          </a:custGeom>
          <a:solidFill>
            <a:srgbClr val="3A6EA5"/>
          </a:solidFill>
          <a:ln/>
        </p:spPr>
        <p:txBody>
          <a:bodyPr/>
          <a:lstStyle/>
          <a:p>
            <a:endParaRPr lang="pt-BR"/>
          </a:p>
        </p:txBody>
      </p:sp>
      <p:sp>
        <p:nvSpPr>
          <p:cNvPr id="9" name="Text 7"/>
          <p:cNvSpPr/>
          <p:nvPr/>
        </p:nvSpPr>
        <p:spPr>
          <a:xfrm>
            <a:off x="2978150" y="4904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1</a:t>
            </a:r>
            <a:endParaRPr lang="en-US" sz="1200" dirty="0">
              <a:latin typeface="Public Sans" charset="0"/>
              <a:ea typeface="Public Sans" charset="0"/>
              <a:cs typeface="Public Sans" charset="0"/>
            </a:endParaRPr>
          </a:p>
        </p:txBody>
      </p:sp>
      <p:sp>
        <p:nvSpPr>
          <p:cNvPr id="10" name="Shape 8"/>
          <p:cNvSpPr/>
          <p:nvPr/>
        </p:nvSpPr>
        <p:spPr>
          <a:xfrm>
            <a:off x="3003550" y="5168900"/>
            <a:ext cx="381000" cy="254000"/>
          </a:xfrm>
          <a:custGeom>
            <a:avLst/>
            <a:gdLst/>
            <a:ahLst/>
            <a:cxnLst/>
            <a:rect l="l" t="t" r="r" b="b"/>
            <a:pathLst>
              <a:path w="381000" h="254000">
                <a:moveTo>
                  <a:pt x="38100" y="0"/>
                </a:moveTo>
                <a:lnTo>
                  <a:pt x="342900" y="0"/>
                </a:lnTo>
                <a:arcTo wR="38100" hR="38100" stAng="16200000" swAng="5400000"/>
                <a:lnTo>
                  <a:pt x="381000" y="254000"/>
                </a:lnTo>
                <a:lnTo>
                  <a:pt x="0" y="254000"/>
                </a:lnTo>
                <a:lnTo>
                  <a:pt x="0" y="38100"/>
                </a:lnTo>
                <a:arcTo wR="38100" hR="38100" stAng="10800000" swAng="5400000"/>
                <a:close/>
              </a:path>
            </a:pathLst>
          </a:custGeom>
          <a:solidFill>
            <a:srgbClr val="3A6EA5"/>
          </a:solidFill>
          <a:ln/>
        </p:spPr>
        <p:txBody>
          <a:bodyPr/>
          <a:lstStyle/>
          <a:p>
            <a:endParaRPr lang="pt-BR"/>
          </a:p>
        </p:txBody>
      </p:sp>
      <p:sp>
        <p:nvSpPr>
          <p:cNvPr id="11" name="Text 9"/>
          <p:cNvSpPr/>
          <p:nvPr/>
        </p:nvSpPr>
        <p:spPr>
          <a:xfrm>
            <a:off x="3416300" y="4396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3</a:t>
            </a:r>
            <a:endParaRPr lang="en-US" sz="1200" dirty="0">
              <a:latin typeface="Public Sans" charset="0"/>
              <a:ea typeface="Public Sans" charset="0"/>
              <a:cs typeface="Public Sans" charset="0"/>
            </a:endParaRPr>
          </a:p>
        </p:txBody>
      </p:sp>
      <p:sp>
        <p:nvSpPr>
          <p:cNvPr id="12" name="Shape 10"/>
          <p:cNvSpPr/>
          <p:nvPr/>
        </p:nvSpPr>
        <p:spPr>
          <a:xfrm>
            <a:off x="3441700" y="4660900"/>
            <a:ext cx="381000" cy="762000"/>
          </a:xfrm>
          <a:custGeom>
            <a:avLst/>
            <a:gdLst/>
            <a:ahLst/>
            <a:cxnLst/>
            <a:rect l="l" t="t" r="r" b="b"/>
            <a:pathLst>
              <a:path w="381000" h="762000">
                <a:moveTo>
                  <a:pt x="38100" y="0"/>
                </a:moveTo>
                <a:lnTo>
                  <a:pt x="342900" y="0"/>
                </a:lnTo>
                <a:arcTo wR="38100" hR="38100" stAng="16200000" swAng="5400000"/>
                <a:lnTo>
                  <a:pt x="381000" y="762000"/>
                </a:lnTo>
                <a:lnTo>
                  <a:pt x="0" y="762000"/>
                </a:lnTo>
                <a:lnTo>
                  <a:pt x="0" y="38100"/>
                </a:lnTo>
                <a:arcTo wR="38100" hR="38100" stAng="10800000" swAng="5400000"/>
                <a:close/>
              </a:path>
            </a:pathLst>
          </a:custGeom>
          <a:solidFill>
            <a:srgbClr val="3A6EA5"/>
          </a:solidFill>
          <a:ln/>
        </p:spPr>
        <p:txBody>
          <a:bodyPr/>
          <a:lstStyle/>
          <a:p>
            <a:endParaRPr lang="pt-BR"/>
          </a:p>
        </p:txBody>
      </p:sp>
      <p:sp>
        <p:nvSpPr>
          <p:cNvPr id="13" name="Text 11"/>
          <p:cNvSpPr/>
          <p:nvPr/>
        </p:nvSpPr>
        <p:spPr>
          <a:xfrm>
            <a:off x="3854450" y="4396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3</a:t>
            </a:r>
            <a:endParaRPr lang="en-US" sz="1200" dirty="0">
              <a:latin typeface="Public Sans" charset="0"/>
              <a:ea typeface="Public Sans" charset="0"/>
              <a:cs typeface="Public Sans" charset="0"/>
            </a:endParaRPr>
          </a:p>
        </p:txBody>
      </p:sp>
      <p:sp>
        <p:nvSpPr>
          <p:cNvPr id="14" name="Shape 12"/>
          <p:cNvSpPr/>
          <p:nvPr/>
        </p:nvSpPr>
        <p:spPr>
          <a:xfrm>
            <a:off x="3879850" y="4660900"/>
            <a:ext cx="381000" cy="762000"/>
          </a:xfrm>
          <a:custGeom>
            <a:avLst/>
            <a:gdLst/>
            <a:ahLst/>
            <a:cxnLst/>
            <a:rect l="l" t="t" r="r" b="b"/>
            <a:pathLst>
              <a:path w="381000" h="762000">
                <a:moveTo>
                  <a:pt x="38100" y="0"/>
                </a:moveTo>
                <a:lnTo>
                  <a:pt x="342900" y="0"/>
                </a:lnTo>
                <a:arcTo wR="38100" hR="38100" stAng="16200000" swAng="5400000"/>
                <a:lnTo>
                  <a:pt x="381000" y="762000"/>
                </a:lnTo>
                <a:lnTo>
                  <a:pt x="0" y="762000"/>
                </a:lnTo>
                <a:lnTo>
                  <a:pt x="0" y="38100"/>
                </a:lnTo>
                <a:arcTo wR="38100" hR="38100" stAng="10800000" swAng="5400000"/>
                <a:close/>
              </a:path>
            </a:pathLst>
          </a:custGeom>
          <a:solidFill>
            <a:srgbClr val="3A6EA5"/>
          </a:solidFill>
          <a:ln/>
        </p:spPr>
        <p:txBody>
          <a:bodyPr/>
          <a:lstStyle/>
          <a:p>
            <a:endParaRPr lang="pt-BR"/>
          </a:p>
        </p:txBody>
      </p:sp>
      <p:sp>
        <p:nvSpPr>
          <p:cNvPr id="15" name="Text 13"/>
          <p:cNvSpPr/>
          <p:nvPr/>
        </p:nvSpPr>
        <p:spPr>
          <a:xfrm>
            <a:off x="4292600" y="2618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10</a:t>
            </a:r>
            <a:endParaRPr lang="en-US" sz="1200" dirty="0">
              <a:latin typeface="Public Sans" charset="0"/>
              <a:ea typeface="Public Sans" charset="0"/>
              <a:cs typeface="Public Sans" charset="0"/>
            </a:endParaRPr>
          </a:p>
        </p:txBody>
      </p:sp>
      <p:sp>
        <p:nvSpPr>
          <p:cNvPr id="16" name="Shape 14"/>
          <p:cNvSpPr/>
          <p:nvPr/>
        </p:nvSpPr>
        <p:spPr>
          <a:xfrm>
            <a:off x="4318000" y="2882900"/>
            <a:ext cx="381000" cy="2540000"/>
          </a:xfrm>
          <a:custGeom>
            <a:avLst/>
            <a:gdLst/>
            <a:ahLst/>
            <a:cxnLst/>
            <a:rect l="l" t="t" r="r" b="b"/>
            <a:pathLst>
              <a:path w="381000" h="2540000">
                <a:moveTo>
                  <a:pt x="38100" y="0"/>
                </a:moveTo>
                <a:lnTo>
                  <a:pt x="342900" y="0"/>
                </a:lnTo>
                <a:arcTo wR="38100" hR="38100" stAng="16200000" swAng="5400000"/>
                <a:lnTo>
                  <a:pt x="381000" y="2540000"/>
                </a:lnTo>
                <a:lnTo>
                  <a:pt x="0" y="2540000"/>
                </a:lnTo>
                <a:lnTo>
                  <a:pt x="0" y="38100"/>
                </a:lnTo>
                <a:arcTo wR="38100" hR="38100" stAng="10800000" swAng="5400000"/>
                <a:close/>
              </a:path>
            </a:pathLst>
          </a:custGeom>
          <a:solidFill>
            <a:srgbClr val="E8833A"/>
          </a:solidFill>
          <a:ln/>
        </p:spPr>
        <p:txBody>
          <a:bodyPr/>
          <a:lstStyle/>
          <a:p>
            <a:endParaRPr lang="pt-BR"/>
          </a:p>
        </p:txBody>
      </p:sp>
      <p:sp>
        <p:nvSpPr>
          <p:cNvPr id="17" name="Text 15"/>
          <p:cNvSpPr/>
          <p:nvPr/>
        </p:nvSpPr>
        <p:spPr>
          <a:xfrm>
            <a:off x="4730750" y="4396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3</a:t>
            </a:r>
            <a:endParaRPr lang="en-US" sz="1200" dirty="0">
              <a:latin typeface="Public Sans" charset="0"/>
              <a:ea typeface="Public Sans" charset="0"/>
              <a:cs typeface="Public Sans" charset="0"/>
            </a:endParaRPr>
          </a:p>
        </p:txBody>
      </p:sp>
      <p:sp>
        <p:nvSpPr>
          <p:cNvPr id="18" name="Shape 16"/>
          <p:cNvSpPr/>
          <p:nvPr/>
        </p:nvSpPr>
        <p:spPr>
          <a:xfrm>
            <a:off x="4756150" y="4660900"/>
            <a:ext cx="381000" cy="762000"/>
          </a:xfrm>
          <a:custGeom>
            <a:avLst/>
            <a:gdLst/>
            <a:ahLst/>
            <a:cxnLst/>
            <a:rect l="l" t="t" r="r" b="b"/>
            <a:pathLst>
              <a:path w="381000" h="762000">
                <a:moveTo>
                  <a:pt x="38100" y="0"/>
                </a:moveTo>
                <a:lnTo>
                  <a:pt x="342900" y="0"/>
                </a:lnTo>
                <a:arcTo wR="38100" hR="38100" stAng="16200000" swAng="5400000"/>
                <a:lnTo>
                  <a:pt x="381000" y="762000"/>
                </a:lnTo>
                <a:lnTo>
                  <a:pt x="0" y="762000"/>
                </a:lnTo>
                <a:lnTo>
                  <a:pt x="0" y="38100"/>
                </a:lnTo>
                <a:arcTo wR="38100" hR="38100" stAng="10800000" swAng="5400000"/>
                <a:close/>
              </a:path>
            </a:pathLst>
          </a:custGeom>
          <a:solidFill>
            <a:srgbClr val="3A6EA5"/>
          </a:solidFill>
          <a:ln/>
        </p:spPr>
        <p:txBody>
          <a:bodyPr/>
          <a:lstStyle/>
          <a:p>
            <a:endParaRPr lang="pt-BR"/>
          </a:p>
        </p:txBody>
      </p:sp>
      <p:sp>
        <p:nvSpPr>
          <p:cNvPr id="19" name="Text 17"/>
          <p:cNvSpPr/>
          <p:nvPr/>
        </p:nvSpPr>
        <p:spPr>
          <a:xfrm>
            <a:off x="5168900" y="3380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7</a:t>
            </a:r>
            <a:endParaRPr lang="en-US" sz="1200" dirty="0">
              <a:latin typeface="Public Sans" charset="0"/>
              <a:ea typeface="Public Sans" charset="0"/>
              <a:cs typeface="Public Sans" charset="0"/>
            </a:endParaRPr>
          </a:p>
        </p:txBody>
      </p:sp>
      <p:sp>
        <p:nvSpPr>
          <p:cNvPr id="20" name="Shape 18"/>
          <p:cNvSpPr/>
          <p:nvPr/>
        </p:nvSpPr>
        <p:spPr>
          <a:xfrm>
            <a:off x="5194300" y="3644900"/>
            <a:ext cx="381000" cy="1778000"/>
          </a:xfrm>
          <a:custGeom>
            <a:avLst/>
            <a:gdLst/>
            <a:ahLst/>
            <a:cxnLst/>
            <a:rect l="l" t="t" r="r" b="b"/>
            <a:pathLst>
              <a:path w="381000" h="1778000">
                <a:moveTo>
                  <a:pt x="38100" y="0"/>
                </a:moveTo>
                <a:lnTo>
                  <a:pt x="342900" y="0"/>
                </a:lnTo>
                <a:arcTo wR="38100" hR="38100" stAng="16200000" swAng="5400000"/>
                <a:lnTo>
                  <a:pt x="381000" y="1778000"/>
                </a:lnTo>
                <a:lnTo>
                  <a:pt x="0" y="1778000"/>
                </a:lnTo>
                <a:lnTo>
                  <a:pt x="0" y="38100"/>
                </a:lnTo>
                <a:arcTo wR="38100" hR="38100" stAng="10800000" swAng="5400000"/>
                <a:close/>
              </a:path>
            </a:pathLst>
          </a:custGeom>
          <a:solidFill>
            <a:srgbClr val="3A6EA5"/>
          </a:solidFill>
          <a:ln/>
        </p:spPr>
        <p:txBody>
          <a:bodyPr/>
          <a:lstStyle/>
          <a:p>
            <a:endParaRPr lang="pt-BR"/>
          </a:p>
        </p:txBody>
      </p:sp>
      <p:sp>
        <p:nvSpPr>
          <p:cNvPr id="21" name="Text 19"/>
          <p:cNvSpPr/>
          <p:nvPr/>
        </p:nvSpPr>
        <p:spPr>
          <a:xfrm>
            <a:off x="6045200" y="4142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4</a:t>
            </a:r>
            <a:endParaRPr lang="en-US" sz="1200" dirty="0">
              <a:latin typeface="Public Sans" charset="0"/>
              <a:ea typeface="Public Sans" charset="0"/>
              <a:cs typeface="Public Sans" charset="0"/>
            </a:endParaRPr>
          </a:p>
        </p:txBody>
      </p:sp>
      <p:sp>
        <p:nvSpPr>
          <p:cNvPr id="22" name="Shape 20"/>
          <p:cNvSpPr/>
          <p:nvPr/>
        </p:nvSpPr>
        <p:spPr>
          <a:xfrm>
            <a:off x="6070600" y="4406900"/>
            <a:ext cx="381000" cy="1016000"/>
          </a:xfrm>
          <a:custGeom>
            <a:avLst/>
            <a:gdLst/>
            <a:ahLst/>
            <a:cxnLst/>
            <a:rect l="l" t="t" r="r" b="b"/>
            <a:pathLst>
              <a:path w="381000" h="1016000">
                <a:moveTo>
                  <a:pt x="38100" y="0"/>
                </a:moveTo>
                <a:lnTo>
                  <a:pt x="342900" y="0"/>
                </a:lnTo>
                <a:arcTo wR="38100" hR="38100" stAng="16200000" swAng="5400000"/>
                <a:lnTo>
                  <a:pt x="381000" y="1016000"/>
                </a:lnTo>
                <a:lnTo>
                  <a:pt x="0" y="1016000"/>
                </a:lnTo>
                <a:lnTo>
                  <a:pt x="0" y="38100"/>
                </a:lnTo>
                <a:arcTo wR="38100" hR="38100" stAng="10800000" swAng="5400000"/>
                <a:close/>
              </a:path>
            </a:pathLst>
          </a:custGeom>
          <a:solidFill>
            <a:srgbClr val="3A6EA5"/>
          </a:solidFill>
          <a:ln/>
        </p:spPr>
        <p:txBody>
          <a:bodyPr/>
          <a:lstStyle/>
          <a:p>
            <a:endParaRPr lang="pt-BR"/>
          </a:p>
        </p:txBody>
      </p:sp>
      <p:sp>
        <p:nvSpPr>
          <p:cNvPr id="23" name="Text 21"/>
          <p:cNvSpPr/>
          <p:nvPr/>
        </p:nvSpPr>
        <p:spPr>
          <a:xfrm>
            <a:off x="6483350" y="4904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1</a:t>
            </a:r>
            <a:endParaRPr lang="en-US" sz="1200" dirty="0">
              <a:latin typeface="Public Sans" charset="0"/>
              <a:ea typeface="Public Sans" charset="0"/>
              <a:cs typeface="Public Sans" charset="0"/>
            </a:endParaRPr>
          </a:p>
        </p:txBody>
      </p:sp>
      <p:sp>
        <p:nvSpPr>
          <p:cNvPr id="24" name="Shape 22"/>
          <p:cNvSpPr/>
          <p:nvPr/>
        </p:nvSpPr>
        <p:spPr>
          <a:xfrm>
            <a:off x="6508750" y="5168900"/>
            <a:ext cx="381000" cy="254000"/>
          </a:xfrm>
          <a:custGeom>
            <a:avLst/>
            <a:gdLst/>
            <a:ahLst/>
            <a:cxnLst/>
            <a:rect l="l" t="t" r="r" b="b"/>
            <a:pathLst>
              <a:path w="381000" h="254000">
                <a:moveTo>
                  <a:pt x="38100" y="0"/>
                </a:moveTo>
                <a:lnTo>
                  <a:pt x="342900" y="0"/>
                </a:lnTo>
                <a:arcTo wR="38100" hR="38100" stAng="16200000" swAng="5400000"/>
                <a:lnTo>
                  <a:pt x="381000" y="254000"/>
                </a:lnTo>
                <a:lnTo>
                  <a:pt x="0" y="254000"/>
                </a:lnTo>
                <a:lnTo>
                  <a:pt x="0" y="38100"/>
                </a:lnTo>
                <a:arcTo wR="38100" hR="38100" stAng="10800000" swAng="5400000"/>
                <a:close/>
              </a:path>
            </a:pathLst>
          </a:custGeom>
          <a:solidFill>
            <a:srgbClr val="3A6EA5"/>
          </a:solidFill>
          <a:ln/>
        </p:spPr>
        <p:txBody>
          <a:bodyPr/>
          <a:lstStyle/>
          <a:p>
            <a:endParaRPr lang="pt-BR"/>
          </a:p>
        </p:txBody>
      </p:sp>
      <p:sp>
        <p:nvSpPr>
          <p:cNvPr id="25" name="Text 23"/>
          <p:cNvSpPr/>
          <p:nvPr/>
        </p:nvSpPr>
        <p:spPr>
          <a:xfrm>
            <a:off x="6921500" y="4904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1</a:t>
            </a:r>
            <a:endParaRPr lang="en-US" sz="1200" dirty="0">
              <a:latin typeface="Public Sans" charset="0"/>
              <a:ea typeface="Public Sans" charset="0"/>
              <a:cs typeface="Public Sans" charset="0"/>
            </a:endParaRPr>
          </a:p>
        </p:txBody>
      </p:sp>
      <p:sp>
        <p:nvSpPr>
          <p:cNvPr id="26" name="Shape 24"/>
          <p:cNvSpPr/>
          <p:nvPr/>
        </p:nvSpPr>
        <p:spPr>
          <a:xfrm>
            <a:off x="6946900" y="5168900"/>
            <a:ext cx="381000" cy="254000"/>
          </a:xfrm>
          <a:custGeom>
            <a:avLst/>
            <a:gdLst/>
            <a:ahLst/>
            <a:cxnLst/>
            <a:rect l="l" t="t" r="r" b="b"/>
            <a:pathLst>
              <a:path w="381000" h="254000">
                <a:moveTo>
                  <a:pt x="38100" y="0"/>
                </a:moveTo>
                <a:lnTo>
                  <a:pt x="342900" y="0"/>
                </a:lnTo>
                <a:arcTo wR="38100" hR="38100" stAng="16200000" swAng="5400000"/>
                <a:lnTo>
                  <a:pt x="381000" y="254000"/>
                </a:lnTo>
                <a:lnTo>
                  <a:pt x="0" y="254000"/>
                </a:lnTo>
                <a:lnTo>
                  <a:pt x="0" y="38100"/>
                </a:lnTo>
                <a:arcTo wR="38100" hR="38100" stAng="10800000" swAng="5400000"/>
                <a:close/>
              </a:path>
            </a:pathLst>
          </a:custGeom>
          <a:solidFill>
            <a:srgbClr val="3A6EA5"/>
          </a:solidFill>
          <a:ln/>
        </p:spPr>
        <p:txBody>
          <a:bodyPr/>
          <a:lstStyle/>
          <a:p>
            <a:endParaRPr lang="pt-BR"/>
          </a:p>
        </p:txBody>
      </p:sp>
      <p:sp>
        <p:nvSpPr>
          <p:cNvPr id="27" name="Text 25"/>
          <p:cNvSpPr/>
          <p:nvPr/>
        </p:nvSpPr>
        <p:spPr>
          <a:xfrm>
            <a:off x="7359650" y="4650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2</a:t>
            </a:r>
            <a:endParaRPr lang="en-US" sz="1200" dirty="0">
              <a:latin typeface="Public Sans" charset="0"/>
              <a:ea typeface="Public Sans" charset="0"/>
              <a:cs typeface="Public Sans" charset="0"/>
            </a:endParaRPr>
          </a:p>
        </p:txBody>
      </p:sp>
      <p:sp>
        <p:nvSpPr>
          <p:cNvPr id="28" name="Shape 26"/>
          <p:cNvSpPr/>
          <p:nvPr/>
        </p:nvSpPr>
        <p:spPr>
          <a:xfrm>
            <a:off x="7385050" y="4914900"/>
            <a:ext cx="381000" cy="508000"/>
          </a:xfrm>
          <a:custGeom>
            <a:avLst/>
            <a:gdLst/>
            <a:ahLst/>
            <a:cxnLst/>
            <a:rect l="l" t="t" r="r" b="b"/>
            <a:pathLst>
              <a:path w="381000" h="508000">
                <a:moveTo>
                  <a:pt x="38100" y="0"/>
                </a:moveTo>
                <a:lnTo>
                  <a:pt x="342900" y="0"/>
                </a:lnTo>
                <a:arcTo wR="38100" hR="38100" stAng="16200000" swAng="5400000"/>
                <a:lnTo>
                  <a:pt x="381000" y="508000"/>
                </a:lnTo>
                <a:lnTo>
                  <a:pt x="0" y="508000"/>
                </a:lnTo>
                <a:lnTo>
                  <a:pt x="0" y="38100"/>
                </a:lnTo>
                <a:arcTo wR="38100" hR="38100" stAng="10800000" swAng="5400000"/>
                <a:close/>
              </a:path>
            </a:pathLst>
          </a:custGeom>
          <a:solidFill>
            <a:srgbClr val="3A6EA5"/>
          </a:solidFill>
          <a:ln/>
        </p:spPr>
        <p:txBody>
          <a:bodyPr/>
          <a:lstStyle/>
          <a:p>
            <a:endParaRPr lang="pt-BR"/>
          </a:p>
        </p:txBody>
      </p:sp>
      <p:sp>
        <p:nvSpPr>
          <p:cNvPr id="29" name="Text 27"/>
          <p:cNvSpPr/>
          <p:nvPr/>
        </p:nvSpPr>
        <p:spPr>
          <a:xfrm>
            <a:off x="7797800" y="3380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7</a:t>
            </a:r>
            <a:endParaRPr lang="en-US" sz="1200" dirty="0">
              <a:latin typeface="Public Sans" charset="0"/>
              <a:ea typeface="Public Sans" charset="0"/>
              <a:cs typeface="Public Sans" charset="0"/>
            </a:endParaRPr>
          </a:p>
        </p:txBody>
      </p:sp>
      <p:sp>
        <p:nvSpPr>
          <p:cNvPr id="30" name="Shape 28"/>
          <p:cNvSpPr/>
          <p:nvPr/>
        </p:nvSpPr>
        <p:spPr>
          <a:xfrm>
            <a:off x="7823200" y="3644900"/>
            <a:ext cx="381000" cy="1778000"/>
          </a:xfrm>
          <a:custGeom>
            <a:avLst/>
            <a:gdLst/>
            <a:ahLst/>
            <a:cxnLst/>
            <a:rect l="l" t="t" r="r" b="b"/>
            <a:pathLst>
              <a:path w="381000" h="1778000">
                <a:moveTo>
                  <a:pt x="38100" y="0"/>
                </a:moveTo>
                <a:lnTo>
                  <a:pt x="342900" y="0"/>
                </a:lnTo>
                <a:arcTo wR="38100" hR="38100" stAng="16200000" swAng="5400000"/>
                <a:lnTo>
                  <a:pt x="381000" y="1778000"/>
                </a:lnTo>
                <a:lnTo>
                  <a:pt x="0" y="1778000"/>
                </a:lnTo>
                <a:lnTo>
                  <a:pt x="0" y="38100"/>
                </a:lnTo>
                <a:arcTo wR="38100" hR="38100" stAng="10800000" swAng="5400000"/>
                <a:close/>
              </a:path>
            </a:pathLst>
          </a:custGeom>
          <a:solidFill>
            <a:srgbClr val="3A6EA5"/>
          </a:solidFill>
          <a:ln/>
        </p:spPr>
        <p:txBody>
          <a:bodyPr/>
          <a:lstStyle/>
          <a:p>
            <a:endParaRPr lang="pt-BR"/>
          </a:p>
        </p:txBody>
      </p:sp>
      <p:sp>
        <p:nvSpPr>
          <p:cNvPr id="31" name="Text 29"/>
          <p:cNvSpPr/>
          <p:nvPr/>
        </p:nvSpPr>
        <p:spPr>
          <a:xfrm>
            <a:off x="8235950" y="4396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3</a:t>
            </a:r>
            <a:endParaRPr lang="en-US" sz="1200" dirty="0">
              <a:latin typeface="Public Sans" charset="0"/>
              <a:ea typeface="Public Sans" charset="0"/>
              <a:cs typeface="Public Sans" charset="0"/>
            </a:endParaRPr>
          </a:p>
        </p:txBody>
      </p:sp>
      <p:sp>
        <p:nvSpPr>
          <p:cNvPr id="32" name="Shape 30"/>
          <p:cNvSpPr/>
          <p:nvPr/>
        </p:nvSpPr>
        <p:spPr>
          <a:xfrm>
            <a:off x="8261350" y="4660900"/>
            <a:ext cx="381000" cy="762000"/>
          </a:xfrm>
          <a:custGeom>
            <a:avLst/>
            <a:gdLst/>
            <a:ahLst/>
            <a:cxnLst/>
            <a:rect l="l" t="t" r="r" b="b"/>
            <a:pathLst>
              <a:path w="381000" h="762000">
                <a:moveTo>
                  <a:pt x="38100" y="0"/>
                </a:moveTo>
                <a:lnTo>
                  <a:pt x="342900" y="0"/>
                </a:lnTo>
                <a:arcTo wR="38100" hR="38100" stAng="16200000" swAng="5400000"/>
                <a:lnTo>
                  <a:pt x="381000" y="762000"/>
                </a:lnTo>
                <a:lnTo>
                  <a:pt x="0" y="762000"/>
                </a:lnTo>
                <a:lnTo>
                  <a:pt x="0" y="38100"/>
                </a:lnTo>
                <a:arcTo wR="38100" hR="38100" stAng="10800000" swAng="5400000"/>
                <a:close/>
              </a:path>
            </a:pathLst>
          </a:custGeom>
          <a:solidFill>
            <a:srgbClr val="3A6EA5"/>
          </a:solidFill>
          <a:ln/>
        </p:spPr>
        <p:txBody>
          <a:bodyPr/>
          <a:lstStyle/>
          <a:p>
            <a:endParaRPr lang="pt-BR"/>
          </a:p>
        </p:txBody>
      </p:sp>
      <p:sp>
        <p:nvSpPr>
          <p:cNvPr id="33" name="Text 31"/>
          <p:cNvSpPr/>
          <p:nvPr/>
        </p:nvSpPr>
        <p:spPr>
          <a:xfrm>
            <a:off x="8674100" y="4650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2</a:t>
            </a:r>
            <a:endParaRPr lang="en-US" sz="1200" dirty="0">
              <a:latin typeface="Public Sans" charset="0"/>
              <a:ea typeface="Public Sans" charset="0"/>
              <a:cs typeface="Public Sans" charset="0"/>
            </a:endParaRPr>
          </a:p>
        </p:txBody>
      </p:sp>
      <p:sp>
        <p:nvSpPr>
          <p:cNvPr id="34" name="Shape 32"/>
          <p:cNvSpPr/>
          <p:nvPr/>
        </p:nvSpPr>
        <p:spPr>
          <a:xfrm>
            <a:off x="8699500" y="4914900"/>
            <a:ext cx="381000" cy="508000"/>
          </a:xfrm>
          <a:custGeom>
            <a:avLst/>
            <a:gdLst/>
            <a:ahLst/>
            <a:cxnLst/>
            <a:rect l="l" t="t" r="r" b="b"/>
            <a:pathLst>
              <a:path w="381000" h="508000">
                <a:moveTo>
                  <a:pt x="38100" y="0"/>
                </a:moveTo>
                <a:lnTo>
                  <a:pt x="342900" y="0"/>
                </a:lnTo>
                <a:arcTo wR="38100" hR="38100" stAng="16200000" swAng="5400000"/>
                <a:lnTo>
                  <a:pt x="381000" y="508000"/>
                </a:lnTo>
                <a:lnTo>
                  <a:pt x="0" y="508000"/>
                </a:lnTo>
                <a:lnTo>
                  <a:pt x="0" y="38100"/>
                </a:lnTo>
                <a:arcTo wR="38100" hR="38100" stAng="10800000" swAng="5400000"/>
                <a:close/>
              </a:path>
            </a:pathLst>
          </a:custGeom>
          <a:solidFill>
            <a:srgbClr val="3A6EA5"/>
          </a:solidFill>
          <a:ln/>
        </p:spPr>
        <p:txBody>
          <a:bodyPr/>
          <a:lstStyle/>
          <a:p>
            <a:endParaRPr lang="pt-BR"/>
          </a:p>
        </p:txBody>
      </p:sp>
      <p:sp>
        <p:nvSpPr>
          <p:cNvPr id="35" name="Text 33"/>
          <p:cNvSpPr/>
          <p:nvPr/>
        </p:nvSpPr>
        <p:spPr>
          <a:xfrm>
            <a:off x="9112250" y="4396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3</a:t>
            </a:r>
            <a:endParaRPr lang="en-US" sz="1200" dirty="0">
              <a:latin typeface="Public Sans" charset="0"/>
              <a:ea typeface="Public Sans" charset="0"/>
              <a:cs typeface="Public Sans" charset="0"/>
            </a:endParaRPr>
          </a:p>
        </p:txBody>
      </p:sp>
      <p:sp>
        <p:nvSpPr>
          <p:cNvPr id="36" name="Shape 34"/>
          <p:cNvSpPr/>
          <p:nvPr/>
        </p:nvSpPr>
        <p:spPr>
          <a:xfrm>
            <a:off x="9137650" y="4660900"/>
            <a:ext cx="381000" cy="762000"/>
          </a:xfrm>
          <a:custGeom>
            <a:avLst/>
            <a:gdLst/>
            <a:ahLst/>
            <a:cxnLst/>
            <a:rect l="l" t="t" r="r" b="b"/>
            <a:pathLst>
              <a:path w="381000" h="762000">
                <a:moveTo>
                  <a:pt x="38100" y="0"/>
                </a:moveTo>
                <a:lnTo>
                  <a:pt x="342900" y="0"/>
                </a:lnTo>
                <a:arcTo wR="38100" hR="38100" stAng="16200000" swAng="5400000"/>
                <a:lnTo>
                  <a:pt x="381000" y="762000"/>
                </a:lnTo>
                <a:lnTo>
                  <a:pt x="0" y="762000"/>
                </a:lnTo>
                <a:lnTo>
                  <a:pt x="0" y="38100"/>
                </a:lnTo>
                <a:arcTo wR="38100" hR="38100" stAng="10800000" swAng="5400000"/>
                <a:close/>
              </a:path>
            </a:pathLst>
          </a:custGeom>
          <a:solidFill>
            <a:srgbClr val="3A6EA5"/>
          </a:solidFill>
          <a:ln/>
        </p:spPr>
        <p:txBody>
          <a:bodyPr/>
          <a:lstStyle/>
          <a:p>
            <a:endParaRPr lang="pt-BR"/>
          </a:p>
        </p:txBody>
      </p:sp>
      <p:sp>
        <p:nvSpPr>
          <p:cNvPr id="37" name="Text 35"/>
          <p:cNvSpPr/>
          <p:nvPr/>
        </p:nvSpPr>
        <p:spPr>
          <a:xfrm>
            <a:off x="9550400" y="4904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1</a:t>
            </a:r>
            <a:endParaRPr lang="en-US" sz="1200" dirty="0">
              <a:latin typeface="Public Sans" charset="0"/>
              <a:ea typeface="Public Sans" charset="0"/>
              <a:cs typeface="Public Sans" charset="0"/>
            </a:endParaRPr>
          </a:p>
        </p:txBody>
      </p:sp>
      <p:sp>
        <p:nvSpPr>
          <p:cNvPr id="38" name="Shape 36"/>
          <p:cNvSpPr/>
          <p:nvPr/>
        </p:nvSpPr>
        <p:spPr>
          <a:xfrm>
            <a:off x="9575800" y="5168900"/>
            <a:ext cx="381000" cy="254000"/>
          </a:xfrm>
          <a:custGeom>
            <a:avLst/>
            <a:gdLst/>
            <a:ahLst/>
            <a:cxnLst/>
            <a:rect l="l" t="t" r="r" b="b"/>
            <a:pathLst>
              <a:path w="381000" h="254000">
                <a:moveTo>
                  <a:pt x="38100" y="0"/>
                </a:moveTo>
                <a:lnTo>
                  <a:pt x="342900" y="0"/>
                </a:lnTo>
                <a:arcTo wR="38100" hR="38100" stAng="16200000" swAng="5400000"/>
                <a:lnTo>
                  <a:pt x="381000" y="254000"/>
                </a:lnTo>
                <a:lnTo>
                  <a:pt x="0" y="254000"/>
                </a:lnTo>
                <a:lnTo>
                  <a:pt x="0" y="38100"/>
                </a:lnTo>
                <a:arcTo wR="38100" hR="38100" stAng="10800000" swAng="5400000"/>
                <a:close/>
              </a:path>
            </a:pathLst>
          </a:custGeom>
          <a:solidFill>
            <a:srgbClr val="3A6EA5"/>
          </a:solidFill>
          <a:ln/>
        </p:spPr>
        <p:txBody>
          <a:bodyPr/>
          <a:lstStyle/>
          <a:p>
            <a:endParaRPr lang="pt-BR"/>
          </a:p>
        </p:txBody>
      </p:sp>
      <p:sp>
        <p:nvSpPr>
          <p:cNvPr id="39" name="Text 37"/>
          <p:cNvSpPr/>
          <p:nvPr/>
        </p:nvSpPr>
        <p:spPr>
          <a:xfrm>
            <a:off x="9988550" y="4142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4</a:t>
            </a:r>
            <a:endParaRPr lang="en-US" sz="1200" dirty="0">
              <a:latin typeface="Public Sans" charset="0"/>
              <a:ea typeface="Public Sans" charset="0"/>
              <a:cs typeface="Public Sans" charset="0"/>
            </a:endParaRPr>
          </a:p>
        </p:txBody>
      </p:sp>
      <p:sp>
        <p:nvSpPr>
          <p:cNvPr id="40" name="Shape 38"/>
          <p:cNvSpPr/>
          <p:nvPr/>
        </p:nvSpPr>
        <p:spPr>
          <a:xfrm>
            <a:off x="10013950" y="4406900"/>
            <a:ext cx="381000" cy="1016000"/>
          </a:xfrm>
          <a:custGeom>
            <a:avLst/>
            <a:gdLst/>
            <a:ahLst/>
            <a:cxnLst/>
            <a:rect l="l" t="t" r="r" b="b"/>
            <a:pathLst>
              <a:path w="381000" h="1016000">
                <a:moveTo>
                  <a:pt x="38100" y="0"/>
                </a:moveTo>
                <a:lnTo>
                  <a:pt x="342900" y="0"/>
                </a:lnTo>
                <a:arcTo wR="38100" hR="38100" stAng="16200000" swAng="5400000"/>
                <a:lnTo>
                  <a:pt x="381000" y="1016000"/>
                </a:lnTo>
                <a:lnTo>
                  <a:pt x="0" y="1016000"/>
                </a:lnTo>
                <a:lnTo>
                  <a:pt x="0" y="38100"/>
                </a:lnTo>
                <a:arcTo wR="38100" hR="38100" stAng="10800000" swAng="5400000"/>
                <a:close/>
              </a:path>
            </a:pathLst>
          </a:custGeom>
          <a:solidFill>
            <a:srgbClr val="3A6EA5"/>
          </a:solidFill>
          <a:ln/>
        </p:spPr>
        <p:txBody>
          <a:bodyPr/>
          <a:lstStyle/>
          <a:p>
            <a:endParaRPr lang="pt-BR"/>
          </a:p>
        </p:txBody>
      </p:sp>
      <p:sp>
        <p:nvSpPr>
          <p:cNvPr id="41" name="Text 39"/>
          <p:cNvSpPr/>
          <p:nvPr/>
        </p:nvSpPr>
        <p:spPr>
          <a:xfrm>
            <a:off x="10426700" y="3888741"/>
            <a:ext cx="431800"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4213D"/>
                </a:solidFill>
                <a:latin typeface="Public Sans" pitchFamily="34" charset="0"/>
                <a:ea typeface="Public Sans" pitchFamily="34" charset="-122"/>
                <a:cs typeface="Public Sans" pitchFamily="34" charset="-120"/>
              </a:rPr>
              <a:t>5</a:t>
            </a:r>
            <a:endParaRPr lang="en-US" sz="1200" dirty="0">
              <a:latin typeface="Public Sans" charset="0"/>
              <a:ea typeface="Public Sans" charset="0"/>
              <a:cs typeface="Public Sans" charset="0"/>
            </a:endParaRPr>
          </a:p>
        </p:txBody>
      </p:sp>
      <p:sp>
        <p:nvSpPr>
          <p:cNvPr id="42" name="Shape 40"/>
          <p:cNvSpPr/>
          <p:nvPr/>
        </p:nvSpPr>
        <p:spPr>
          <a:xfrm>
            <a:off x="10452100" y="4152900"/>
            <a:ext cx="381000" cy="1270000"/>
          </a:xfrm>
          <a:custGeom>
            <a:avLst/>
            <a:gdLst/>
            <a:ahLst/>
            <a:cxnLst/>
            <a:rect l="l" t="t" r="r" b="b"/>
            <a:pathLst>
              <a:path w="381000" h="1270000">
                <a:moveTo>
                  <a:pt x="38100" y="0"/>
                </a:moveTo>
                <a:lnTo>
                  <a:pt x="342900" y="0"/>
                </a:lnTo>
                <a:arcTo wR="38100" hR="38100" stAng="16200000" swAng="5400000"/>
                <a:lnTo>
                  <a:pt x="381000" y="1270000"/>
                </a:lnTo>
                <a:lnTo>
                  <a:pt x="0" y="1270000"/>
                </a:lnTo>
                <a:lnTo>
                  <a:pt x="0" y="38100"/>
                </a:lnTo>
                <a:arcTo wR="38100" hR="38100" stAng="10800000" swAng="5400000"/>
                <a:close/>
              </a:path>
            </a:pathLst>
          </a:custGeom>
          <a:solidFill>
            <a:srgbClr val="E8833A"/>
          </a:solidFill>
          <a:ln/>
        </p:spPr>
        <p:txBody>
          <a:bodyPr/>
          <a:lstStyle/>
          <a:p>
            <a:endParaRPr lang="pt-BR"/>
          </a:p>
        </p:txBody>
      </p:sp>
      <p:sp>
        <p:nvSpPr>
          <p:cNvPr id="43" name="Text 41"/>
          <p:cNvSpPr/>
          <p:nvPr/>
        </p:nvSpPr>
        <p:spPr>
          <a:xfrm>
            <a:off x="7874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04</a:t>
            </a:r>
            <a:endParaRPr lang="en-US" sz="1200" dirty="0">
              <a:latin typeface="Public Sans" charset="0"/>
              <a:ea typeface="Public Sans" charset="0"/>
              <a:cs typeface="Public Sans" charset="0"/>
            </a:endParaRPr>
          </a:p>
        </p:txBody>
      </p:sp>
      <p:sp>
        <p:nvSpPr>
          <p:cNvPr id="44" name="Text 42"/>
          <p:cNvSpPr/>
          <p:nvPr/>
        </p:nvSpPr>
        <p:spPr>
          <a:xfrm>
            <a:off x="12255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05</a:t>
            </a:r>
            <a:endParaRPr lang="en-US" sz="1200" dirty="0">
              <a:latin typeface="Public Sans" charset="0"/>
              <a:ea typeface="Public Sans" charset="0"/>
              <a:cs typeface="Public Sans" charset="0"/>
            </a:endParaRPr>
          </a:p>
        </p:txBody>
      </p:sp>
      <p:sp>
        <p:nvSpPr>
          <p:cNvPr id="45" name="Text 43"/>
          <p:cNvSpPr/>
          <p:nvPr/>
        </p:nvSpPr>
        <p:spPr>
          <a:xfrm>
            <a:off x="16637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06</a:t>
            </a:r>
            <a:endParaRPr lang="en-US" sz="1200" dirty="0">
              <a:latin typeface="Public Sans" charset="0"/>
              <a:ea typeface="Public Sans" charset="0"/>
              <a:cs typeface="Public Sans" charset="0"/>
            </a:endParaRPr>
          </a:p>
        </p:txBody>
      </p:sp>
      <p:sp>
        <p:nvSpPr>
          <p:cNvPr id="46" name="Text 44"/>
          <p:cNvSpPr/>
          <p:nvPr/>
        </p:nvSpPr>
        <p:spPr>
          <a:xfrm>
            <a:off x="21018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07</a:t>
            </a:r>
            <a:endParaRPr lang="en-US" sz="1200" dirty="0">
              <a:latin typeface="Public Sans" charset="0"/>
              <a:ea typeface="Public Sans" charset="0"/>
              <a:cs typeface="Public Sans" charset="0"/>
            </a:endParaRPr>
          </a:p>
        </p:txBody>
      </p:sp>
      <p:sp>
        <p:nvSpPr>
          <p:cNvPr id="47" name="Text 45"/>
          <p:cNvSpPr/>
          <p:nvPr/>
        </p:nvSpPr>
        <p:spPr>
          <a:xfrm>
            <a:off x="25400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08</a:t>
            </a:r>
            <a:endParaRPr lang="en-US" sz="1200" dirty="0">
              <a:latin typeface="Public Sans" charset="0"/>
              <a:ea typeface="Public Sans" charset="0"/>
              <a:cs typeface="Public Sans" charset="0"/>
            </a:endParaRPr>
          </a:p>
        </p:txBody>
      </p:sp>
      <p:sp>
        <p:nvSpPr>
          <p:cNvPr id="48" name="Text 46"/>
          <p:cNvSpPr/>
          <p:nvPr/>
        </p:nvSpPr>
        <p:spPr>
          <a:xfrm>
            <a:off x="29781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09</a:t>
            </a:r>
            <a:endParaRPr lang="en-US" sz="1200" dirty="0">
              <a:latin typeface="Public Sans" charset="0"/>
              <a:ea typeface="Public Sans" charset="0"/>
              <a:cs typeface="Public Sans" charset="0"/>
            </a:endParaRPr>
          </a:p>
        </p:txBody>
      </p:sp>
      <p:sp>
        <p:nvSpPr>
          <p:cNvPr id="49" name="Text 47"/>
          <p:cNvSpPr/>
          <p:nvPr/>
        </p:nvSpPr>
        <p:spPr>
          <a:xfrm>
            <a:off x="34163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10</a:t>
            </a:r>
            <a:endParaRPr lang="en-US" sz="1200" dirty="0">
              <a:latin typeface="Public Sans" charset="0"/>
              <a:ea typeface="Public Sans" charset="0"/>
              <a:cs typeface="Public Sans" charset="0"/>
            </a:endParaRPr>
          </a:p>
        </p:txBody>
      </p:sp>
      <p:sp>
        <p:nvSpPr>
          <p:cNvPr id="50" name="Text 48"/>
          <p:cNvSpPr/>
          <p:nvPr/>
        </p:nvSpPr>
        <p:spPr>
          <a:xfrm>
            <a:off x="38544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11</a:t>
            </a:r>
            <a:endParaRPr lang="en-US" sz="1200" dirty="0">
              <a:latin typeface="Public Sans" charset="0"/>
              <a:ea typeface="Public Sans" charset="0"/>
              <a:cs typeface="Public Sans" charset="0"/>
            </a:endParaRPr>
          </a:p>
        </p:txBody>
      </p:sp>
      <p:sp>
        <p:nvSpPr>
          <p:cNvPr id="51" name="Text 49"/>
          <p:cNvSpPr/>
          <p:nvPr/>
        </p:nvSpPr>
        <p:spPr>
          <a:xfrm>
            <a:off x="42926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12</a:t>
            </a:r>
            <a:endParaRPr lang="en-US" sz="1200" dirty="0">
              <a:latin typeface="Public Sans" charset="0"/>
              <a:ea typeface="Public Sans" charset="0"/>
              <a:cs typeface="Public Sans" charset="0"/>
            </a:endParaRPr>
          </a:p>
        </p:txBody>
      </p:sp>
      <p:sp>
        <p:nvSpPr>
          <p:cNvPr id="52" name="Text 50"/>
          <p:cNvSpPr/>
          <p:nvPr/>
        </p:nvSpPr>
        <p:spPr>
          <a:xfrm>
            <a:off x="47307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13</a:t>
            </a:r>
            <a:endParaRPr lang="en-US" sz="1200" dirty="0">
              <a:latin typeface="Public Sans" charset="0"/>
              <a:ea typeface="Public Sans" charset="0"/>
              <a:cs typeface="Public Sans" charset="0"/>
            </a:endParaRPr>
          </a:p>
        </p:txBody>
      </p:sp>
      <p:sp>
        <p:nvSpPr>
          <p:cNvPr id="53" name="Text 51"/>
          <p:cNvSpPr/>
          <p:nvPr/>
        </p:nvSpPr>
        <p:spPr>
          <a:xfrm>
            <a:off x="51689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14</a:t>
            </a:r>
            <a:endParaRPr lang="en-US" sz="1200" dirty="0">
              <a:latin typeface="Public Sans" charset="0"/>
              <a:ea typeface="Public Sans" charset="0"/>
              <a:cs typeface="Public Sans" charset="0"/>
            </a:endParaRPr>
          </a:p>
        </p:txBody>
      </p:sp>
      <p:sp>
        <p:nvSpPr>
          <p:cNvPr id="54" name="Text 52"/>
          <p:cNvSpPr/>
          <p:nvPr/>
        </p:nvSpPr>
        <p:spPr>
          <a:xfrm>
            <a:off x="56070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15</a:t>
            </a:r>
            <a:endParaRPr lang="en-US" sz="1200" dirty="0">
              <a:latin typeface="Public Sans" charset="0"/>
              <a:ea typeface="Public Sans" charset="0"/>
              <a:cs typeface="Public Sans" charset="0"/>
            </a:endParaRPr>
          </a:p>
        </p:txBody>
      </p:sp>
      <p:sp>
        <p:nvSpPr>
          <p:cNvPr id="55" name="Text 53"/>
          <p:cNvSpPr/>
          <p:nvPr/>
        </p:nvSpPr>
        <p:spPr>
          <a:xfrm>
            <a:off x="60452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16</a:t>
            </a:r>
            <a:endParaRPr lang="en-US" sz="1200" dirty="0">
              <a:latin typeface="Public Sans" charset="0"/>
              <a:ea typeface="Public Sans" charset="0"/>
              <a:cs typeface="Public Sans" charset="0"/>
            </a:endParaRPr>
          </a:p>
        </p:txBody>
      </p:sp>
      <p:sp>
        <p:nvSpPr>
          <p:cNvPr id="56" name="Text 54"/>
          <p:cNvSpPr/>
          <p:nvPr/>
        </p:nvSpPr>
        <p:spPr>
          <a:xfrm>
            <a:off x="64833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17</a:t>
            </a:r>
            <a:endParaRPr lang="en-US" sz="1200" dirty="0">
              <a:latin typeface="Public Sans" charset="0"/>
              <a:ea typeface="Public Sans" charset="0"/>
              <a:cs typeface="Public Sans" charset="0"/>
            </a:endParaRPr>
          </a:p>
        </p:txBody>
      </p:sp>
      <p:sp>
        <p:nvSpPr>
          <p:cNvPr id="57" name="Text 55"/>
          <p:cNvSpPr/>
          <p:nvPr/>
        </p:nvSpPr>
        <p:spPr>
          <a:xfrm>
            <a:off x="69215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18</a:t>
            </a:r>
            <a:endParaRPr lang="en-US" sz="1200" dirty="0">
              <a:latin typeface="Public Sans" charset="0"/>
              <a:ea typeface="Public Sans" charset="0"/>
              <a:cs typeface="Public Sans" charset="0"/>
            </a:endParaRPr>
          </a:p>
        </p:txBody>
      </p:sp>
      <p:sp>
        <p:nvSpPr>
          <p:cNvPr id="58" name="Text 56"/>
          <p:cNvSpPr/>
          <p:nvPr/>
        </p:nvSpPr>
        <p:spPr>
          <a:xfrm>
            <a:off x="73596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19</a:t>
            </a:r>
            <a:endParaRPr lang="en-US" sz="1200" dirty="0">
              <a:latin typeface="Public Sans" charset="0"/>
              <a:ea typeface="Public Sans" charset="0"/>
              <a:cs typeface="Public Sans" charset="0"/>
            </a:endParaRPr>
          </a:p>
        </p:txBody>
      </p:sp>
      <p:sp>
        <p:nvSpPr>
          <p:cNvPr id="59" name="Text 57"/>
          <p:cNvSpPr/>
          <p:nvPr/>
        </p:nvSpPr>
        <p:spPr>
          <a:xfrm>
            <a:off x="77978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20</a:t>
            </a:r>
            <a:endParaRPr lang="en-US" sz="1200" dirty="0">
              <a:latin typeface="Public Sans" charset="0"/>
              <a:ea typeface="Public Sans" charset="0"/>
              <a:cs typeface="Public Sans" charset="0"/>
            </a:endParaRPr>
          </a:p>
        </p:txBody>
      </p:sp>
      <p:sp>
        <p:nvSpPr>
          <p:cNvPr id="60" name="Text 58"/>
          <p:cNvSpPr/>
          <p:nvPr/>
        </p:nvSpPr>
        <p:spPr>
          <a:xfrm>
            <a:off x="82359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21</a:t>
            </a:r>
            <a:endParaRPr lang="en-US" sz="1200" dirty="0">
              <a:latin typeface="Public Sans" charset="0"/>
              <a:ea typeface="Public Sans" charset="0"/>
              <a:cs typeface="Public Sans" charset="0"/>
            </a:endParaRPr>
          </a:p>
        </p:txBody>
      </p:sp>
      <p:sp>
        <p:nvSpPr>
          <p:cNvPr id="61" name="Text 59"/>
          <p:cNvSpPr/>
          <p:nvPr/>
        </p:nvSpPr>
        <p:spPr>
          <a:xfrm>
            <a:off x="86741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22</a:t>
            </a:r>
            <a:endParaRPr lang="en-US" sz="1200" dirty="0">
              <a:latin typeface="Public Sans" charset="0"/>
              <a:ea typeface="Public Sans" charset="0"/>
              <a:cs typeface="Public Sans" charset="0"/>
            </a:endParaRPr>
          </a:p>
        </p:txBody>
      </p:sp>
      <p:sp>
        <p:nvSpPr>
          <p:cNvPr id="62" name="Text 60"/>
          <p:cNvSpPr/>
          <p:nvPr/>
        </p:nvSpPr>
        <p:spPr>
          <a:xfrm>
            <a:off x="91122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23</a:t>
            </a:r>
            <a:endParaRPr lang="en-US" sz="1200" dirty="0">
              <a:latin typeface="Public Sans" charset="0"/>
              <a:ea typeface="Public Sans" charset="0"/>
              <a:cs typeface="Public Sans" charset="0"/>
            </a:endParaRPr>
          </a:p>
        </p:txBody>
      </p:sp>
      <p:sp>
        <p:nvSpPr>
          <p:cNvPr id="63" name="Text 61"/>
          <p:cNvSpPr/>
          <p:nvPr/>
        </p:nvSpPr>
        <p:spPr>
          <a:xfrm>
            <a:off x="95504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24</a:t>
            </a:r>
            <a:endParaRPr lang="en-US" sz="1200" dirty="0">
              <a:latin typeface="Public Sans" charset="0"/>
              <a:ea typeface="Public Sans" charset="0"/>
              <a:cs typeface="Public Sans" charset="0"/>
            </a:endParaRPr>
          </a:p>
        </p:txBody>
      </p:sp>
      <p:sp>
        <p:nvSpPr>
          <p:cNvPr id="64" name="Text 62"/>
          <p:cNvSpPr/>
          <p:nvPr/>
        </p:nvSpPr>
        <p:spPr>
          <a:xfrm>
            <a:off x="998855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25</a:t>
            </a:r>
            <a:endParaRPr lang="en-US" sz="1200" dirty="0">
              <a:latin typeface="Public Sans" charset="0"/>
              <a:ea typeface="Public Sans" charset="0"/>
              <a:cs typeface="Public Sans" charset="0"/>
            </a:endParaRPr>
          </a:p>
        </p:txBody>
      </p:sp>
      <p:sp>
        <p:nvSpPr>
          <p:cNvPr id="65" name="Text 63"/>
          <p:cNvSpPr/>
          <p:nvPr/>
        </p:nvSpPr>
        <p:spPr>
          <a:xfrm>
            <a:off x="10426700" y="5488939"/>
            <a:ext cx="431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5A6478"/>
                </a:solidFill>
                <a:latin typeface="Public Sans" pitchFamily="34" charset="0"/>
                <a:ea typeface="Public Sans" pitchFamily="34" charset="-122"/>
                <a:cs typeface="Public Sans" pitchFamily="34" charset="-120"/>
              </a:rPr>
              <a:t>26</a:t>
            </a:r>
            <a:endParaRPr lang="en-US" sz="1200" dirty="0">
              <a:latin typeface="Public Sans" charset="0"/>
              <a:ea typeface="Public Sans" charset="0"/>
              <a:cs typeface="Public Sans" charset="0"/>
            </a:endParaRPr>
          </a:p>
        </p:txBody>
      </p:sp>
      <p:sp>
        <p:nvSpPr>
          <p:cNvPr id="66" name="Text 64"/>
          <p:cNvSpPr/>
          <p:nvPr/>
        </p:nvSpPr>
        <p:spPr>
          <a:xfrm>
            <a:off x="812800" y="6238239"/>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Ano de distribuição (2004–2026) · Fonte: mapeamento interno, movimentações até set/2026 · 4</a:t>
            </a:r>
            <a:endParaRPr lang="en-US" sz="1200" dirty="0">
              <a:latin typeface="Public Sans" charset="0"/>
              <a:ea typeface="Public Sans" charset="0"/>
              <a:cs typeface="Public Sans"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13757"/>
          </a:xfrm>
          <a:prstGeom prst="rect">
            <a:avLst/>
          </a:prstGeom>
          <a:noFill/>
          <a:ln/>
        </p:spPr>
        <p:txBody>
          <a:bodyPr wrap="square" lIns="0" tIns="0" rIns="0" bIns="0" rtlCol="0" anchor="t">
            <a:normAutofit/>
          </a:bodyPr>
          <a:lstStyle/>
          <a:p>
            <a:pPr marL="0" indent="0" algn="l">
              <a:lnSpc>
                <a:spcPts val="1523"/>
              </a:lnSpc>
              <a:buNone/>
            </a:pPr>
            <a:r>
              <a:rPr lang="en-US" sz="1088" b="1" kern="0" spc="150" dirty="0">
                <a:solidFill>
                  <a:srgbClr val="B4501A"/>
                </a:solidFill>
                <a:latin typeface="Public Sans" pitchFamily="34" charset="0"/>
                <a:ea typeface="Public Sans" pitchFamily="34" charset="-122"/>
                <a:cs typeface="Public Sans" pitchFamily="34" charset="-120"/>
              </a:rPr>
              <a:t>SOBRE O QUÊ</a:t>
            </a:r>
            <a:endParaRPr lang="en-US" sz="1088" dirty="0">
              <a:latin typeface="Public Sans" charset="0"/>
              <a:ea typeface="Public Sans" charset="0"/>
              <a:cs typeface="Public Sans" charset="0"/>
            </a:endParaRPr>
          </a:p>
        </p:txBody>
      </p:sp>
      <p:sp>
        <p:nvSpPr>
          <p:cNvPr id="3" name="Text 1"/>
          <p:cNvSpPr>
            <a:spLocks noGrp="1"/>
          </p:cNvSpPr>
          <p:nvPr>
            <p:ph type="title"/>
          </p:nvPr>
        </p:nvSpPr>
        <p:spPr>
          <a:xfrm>
            <a:off x="812800" y="1255157"/>
            <a:ext cx="10883392" cy="469503"/>
          </a:xfrm>
          <a:prstGeom prst="rect">
            <a:avLst/>
          </a:prstGeom>
          <a:noFill/>
          <a:ln/>
        </p:spPr>
        <p:txBody>
          <a:bodyPr wrap="square" lIns="0" tIns="0" rIns="0" bIns="0" rtlCol="0" anchor="t">
            <a:normAutofit/>
          </a:bodyPr>
          <a:lstStyle/>
          <a:p>
            <a:pPr marL="0" indent="0" algn="l">
              <a:lnSpc>
                <a:spcPts val="3515"/>
              </a:lnSpc>
              <a:buNone/>
            </a:pPr>
            <a:r>
              <a:rPr lang="en-US" sz="3195" b="1" i="0" dirty="0">
                <a:solidFill>
                  <a:srgbClr val="14213D"/>
                </a:solidFill>
                <a:latin typeface="Oswald" pitchFamily="34" charset="0"/>
                <a:ea typeface="Oswald" pitchFamily="34" charset="-122"/>
                <a:cs typeface="Oswald" pitchFamily="34" charset="-120"/>
              </a:rPr>
              <a:t>Seis frentes de luta</a:t>
            </a:r>
            <a:endParaRPr lang="en-US" sz="3195" dirty="0">
              <a:latin typeface="Oswald" charset="0"/>
              <a:ea typeface="Oswald" charset="0"/>
              <a:cs typeface="Oswald" charset="0"/>
            </a:endParaRPr>
          </a:p>
        </p:txBody>
      </p:sp>
      <p:sp>
        <p:nvSpPr>
          <p:cNvPr id="4" name="Shape 2"/>
          <p:cNvSpPr/>
          <p:nvPr/>
        </p:nvSpPr>
        <p:spPr>
          <a:xfrm>
            <a:off x="812800" y="1953261"/>
            <a:ext cx="3403600" cy="1855470"/>
          </a:xfrm>
          <a:prstGeom prst="roundRect">
            <a:avLst>
              <a:gd name="adj" fmla="val 6845"/>
            </a:avLst>
          </a:prstGeom>
          <a:solidFill>
            <a:srgbClr val="14213D"/>
          </a:solidFill>
          <a:ln/>
        </p:spPr>
        <p:txBody>
          <a:bodyPr/>
          <a:lstStyle/>
          <a:p>
            <a:endParaRPr lang="pt-BR"/>
          </a:p>
        </p:txBody>
      </p:sp>
      <p:sp>
        <p:nvSpPr>
          <p:cNvPr id="5" name="Text 3"/>
          <p:cNvSpPr/>
          <p:nvPr/>
        </p:nvSpPr>
        <p:spPr>
          <a:xfrm>
            <a:off x="1066800" y="2207261"/>
            <a:ext cx="2982468" cy="570309"/>
          </a:xfrm>
          <a:prstGeom prst="rect">
            <a:avLst/>
          </a:prstGeom>
          <a:noFill/>
          <a:ln/>
        </p:spPr>
        <p:txBody>
          <a:bodyPr wrap="square" lIns="0" tIns="0" rIns="0" bIns="0" rtlCol="0" anchor="t">
            <a:normAutofit/>
          </a:bodyPr>
          <a:lstStyle/>
          <a:p>
            <a:pPr marL="0" indent="0" algn="l">
              <a:lnSpc>
                <a:spcPts val="4320"/>
              </a:lnSpc>
              <a:buNone/>
            </a:pPr>
            <a:r>
              <a:rPr lang="en-US" sz="4320" b="1" dirty="0">
                <a:solidFill>
                  <a:srgbClr val="E8833A"/>
                </a:solidFill>
                <a:latin typeface="Oswald" pitchFamily="34" charset="0"/>
                <a:ea typeface="Oswald" pitchFamily="34" charset="-122"/>
                <a:cs typeface="Oswald" pitchFamily="34" charset="-120"/>
              </a:rPr>
              <a:t>20</a:t>
            </a:r>
            <a:endParaRPr lang="en-US" sz="4320" dirty="0">
              <a:latin typeface="Oswald" charset="0"/>
              <a:ea typeface="Oswald" charset="0"/>
              <a:cs typeface="Oswald" charset="0"/>
            </a:endParaRPr>
          </a:p>
        </p:txBody>
      </p:sp>
      <p:sp>
        <p:nvSpPr>
          <p:cNvPr id="6" name="Text 4"/>
          <p:cNvSpPr/>
          <p:nvPr/>
        </p:nvSpPr>
        <p:spPr>
          <a:xfrm>
            <a:off x="1066800" y="2853770"/>
            <a:ext cx="2982468" cy="243364"/>
          </a:xfrm>
          <a:prstGeom prst="rect">
            <a:avLst/>
          </a:prstGeom>
          <a:noFill/>
          <a:ln/>
        </p:spPr>
        <p:txBody>
          <a:bodyPr wrap="square" lIns="0" tIns="0" rIns="0" bIns="0" rtlCol="0" anchor="t">
            <a:normAutofit/>
          </a:bodyPr>
          <a:lstStyle/>
          <a:p>
            <a:pPr marL="0" indent="0" algn="l">
              <a:lnSpc>
                <a:spcPts val="1722"/>
              </a:lnSpc>
              <a:buNone/>
            </a:pPr>
            <a:r>
              <a:rPr lang="en-US" sz="1435" b="1" dirty="0">
                <a:solidFill>
                  <a:srgbClr val="F6F4EE"/>
                </a:solidFill>
                <a:latin typeface="Public Sans" pitchFamily="34" charset="0"/>
                <a:ea typeface="Public Sans" pitchFamily="34" charset="-122"/>
                <a:cs typeface="Public Sans" pitchFamily="34" charset="-120"/>
              </a:rPr>
              <a:t>Gratificações e vantagens</a:t>
            </a:r>
            <a:endParaRPr lang="en-US" sz="1435" dirty="0">
              <a:latin typeface="Public Sans" charset="0"/>
              <a:ea typeface="Public Sans" charset="0"/>
              <a:cs typeface="Public Sans" charset="0"/>
            </a:endParaRPr>
          </a:p>
        </p:txBody>
      </p:sp>
      <p:sp>
        <p:nvSpPr>
          <p:cNvPr id="7" name="Text 5"/>
          <p:cNvSpPr/>
          <p:nvPr/>
        </p:nvSpPr>
        <p:spPr>
          <a:xfrm>
            <a:off x="1066800" y="3173335"/>
            <a:ext cx="2982468" cy="406797"/>
          </a:xfrm>
          <a:prstGeom prst="rect">
            <a:avLst/>
          </a:prstGeom>
          <a:noFill/>
          <a:ln/>
        </p:spPr>
        <p:txBody>
          <a:bodyPr wrap="square" lIns="0" tIns="0" rIns="0" bIns="0" rtlCol="0" anchor="t">
            <a:normAutofit/>
          </a:bodyPr>
          <a:lstStyle/>
          <a:p>
            <a:pPr marL="0" indent="0" algn="l">
              <a:lnSpc>
                <a:spcPts val="1512"/>
              </a:lnSpc>
              <a:buNone/>
            </a:pPr>
            <a:r>
              <a:rPr lang="en-US" sz="1080" dirty="0">
                <a:solidFill>
                  <a:srgbClr val="F6F4EE"/>
                </a:solidFill>
                <a:latin typeface="Public Sans" pitchFamily="34" charset="0"/>
                <a:ea typeface="Public Sans" pitchFamily="34" charset="-122"/>
                <a:cs typeface="Public Sans" pitchFamily="34" charset="-120"/>
              </a:rPr>
              <a:t>GAJ, GAS, GAE, VPNI/quintos, VPI, AQ, funções comissionadas</a:t>
            </a:r>
            <a:endParaRPr lang="en-US" sz="1080" dirty="0">
              <a:latin typeface="Public Sans" charset="0"/>
              <a:ea typeface="Public Sans" charset="0"/>
              <a:cs typeface="Public Sans" charset="0"/>
            </a:endParaRPr>
          </a:p>
        </p:txBody>
      </p:sp>
      <p:sp>
        <p:nvSpPr>
          <p:cNvPr id="8" name="Shape 6"/>
          <p:cNvSpPr/>
          <p:nvPr/>
        </p:nvSpPr>
        <p:spPr>
          <a:xfrm>
            <a:off x="4394200" y="1953261"/>
            <a:ext cx="3403600" cy="1855470"/>
          </a:xfrm>
          <a:prstGeom prst="roundRect">
            <a:avLst>
              <a:gd name="adj" fmla="val 6845"/>
            </a:avLst>
          </a:prstGeom>
          <a:solidFill>
            <a:srgbClr val="FFFDF8"/>
          </a:solidFill>
          <a:ln/>
        </p:spPr>
        <p:txBody>
          <a:bodyPr/>
          <a:lstStyle/>
          <a:p>
            <a:endParaRPr lang="pt-BR"/>
          </a:p>
        </p:txBody>
      </p:sp>
      <p:sp>
        <p:nvSpPr>
          <p:cNvPr id="9" name="Text 7"/>
          <p:cNvSpPr/>
          <p:nvPr/>
        </p:nvSpPr>
        <p:spPr>
          <a:xfrm>
            <a:off x="4648200" y="2207261"/>
            <a:ext cx="2982468" cy="483156"/>
          </a:xfrm>
          <a:prstGeom prst="rect">
            <a:avLst/>
          </a:prstGeom>
          <a:noFill/>
          <a:ln/>
        </p:spPr>
        <p:txBody>
          <a:bodyPr wrap="square" lIns="0" tIns="0" rIns="0" bIns="0" rtlCol="0" anchor="t">
            <a:normAutofit/>
          </a:bodyPr>
          <a:lstStyle/>
          <a:p>
            <a:pPr marL="0" indent="0" algn="l">
              <a:lnSpc>
                <a:spcPts val="3615"/>
              </a:lnSpc>
              <a:buNone/>
            </a:pPr>
            <a:r>
              <a:rPr lang="en-US" sz="3615" b="1" dirty="0">
                <a:solidFill>
                  <a:srgbClr val="14213D"/>
                </a:solidFill>
                <a:latin typeface="Oswald" pitchFamily="34" charset="0"/>
                <a:ea typeface="Oswald" pitchFamily="34" charset="-122"/>
                <a:cs typeface="Oswald" pitchFamily="34" charset="-120"/>
              </a:rPr>
              <a:t>15</a:t>
            </a:r>
            <a:endParaRPr lang="en-US" sz="3615" dirty="0">
              <a:latin typeface="Oswald" charset="0"/>
              <a:ea typeface="Oswald" charset="0"/>
              <a:cs typeface="Oswald" charset="0"/>
            </a:endParaRPr>
          </a:p>
        </p:txBody>
      </p:sp>
      <p:sp>
        <p:nvSpPr>
          <p:cNvPr id="10" name="Text 8"/>
          <p:cNvSpPr/>
          <p:nvPr/>
        </p:nvSpPr>
        <p:spPr>
          <a:xfrm>
            <a:off x="4648200" y="2766616"/>
            <a:ext cx="3149600" cy="391557"/>
          </a:xfrm>
          <a:prstGeom prst="rect">
            <a:avLst/>
          </a:prstGeom>
          <a:noFill/>
          <a:ln/>
        </p:spPr>
        <p:txBody>
          <a:bodyPr wrap="square" lIns="0" tIns="0" rIns="0" bIns="0" rtlCol="0" anchor="t">
            <a:normAutofit/>
          </a:bodyPr>
          <a:lstStyle/>
          <a:p>
            <a:pPr marL="0" indent="0" algn="l">
              <a:lnSpc>
                <a:spcPts val="1530"/>
              </a:lnSpc>
              <a:buNone/>
            </a:pPr>
            <a:r>
              <a:rPr lang="en-US" sz="1275" b="1" dirty="0">
                <a:solidFill>
                  <a:srgbClr val="14213D"/>
                </a:solidFill>
                <a:latin typeface="Public Sans" pitchFamily="34" charset="0"/>
                <a:ea typeface="Public Sans" pitchFamily="34" charset="-122"/>
                <a:cs typeface="Public Sans" pitchFamily="34" charset="-120"/>
              </a:rPr>
              <a:t>Aposentadoria, previdência e tributos</a:t>
            </a:r>
            <a:endParaRPr lang="en-US" sz="1275" dirty="0">
              <a:latin typeface="Public Sans" charset="0"/>
              <a:ea typeface="Public Sans" charset="0"/>
              <a:cs typeface="Public Sans" charset="0"/>
            </a:endParaRPr>
          </a:p>
        </p:txBody>
      </p:sp>
      <p:sp>
        <p:nvSpPr>
          <p:cNvPr id="11" name="Text 9"/>
          <p:cNvSpPr/>
          <p:nvPr/>
        </p:nvSpPr>
        <p:spPr>
          <a:xfrm>
            <a:off x="4648200" y="3234373"/>
            <a:ext cx="3149600" cy="345758"/>
          </a:xfrm>
          <a:prstGeom prst="rect">
            <a:avLst/>
          </a:prstGeom>
          <a:noFill/>
          <a:ln/>
        </p:spPr>
        <p:txBody>
          <a:bodyPr wrap="square" lIns="0" tIns="0" rIns="0" bIns="0" rtlCol="0" anchor="t">
            <a:normAutofit/>
          </a:bodyPr>
          <a:lstStyle/>
          <a:p>
            <a:pPr marL="0" indent="0" algn="l">
              <a:lnSpc>
                <a:spcPts val="1349"/>
              </a:lnSpc>
              <a:buNone/>
            </a:pPr>
            <a:r>
              <a:rPr lang="en-US" sz="964" dirty="0">
                <a:solidFill>
                  <a:srgbClr val="14213D"/>
                </a:solidFill>
                <a:latin typeface="Public Sans" pitchFamily="34" charset="0"/>
                <a:ea typeface="Public Sans" pitchFamily="34" charset="-122"/>
                <a:cs typeface="Public Sans" pitchFamily="34" charset="-120"/>
              </a:rPr>
              <a:t>Abono de permanência, alíquotas, contribuições, IR</a:t>
            </a:r>
            <a:endParaRPr lang="en-US" sz="964" dirty="0">
              <a:latin typeface="Public Sans" charset="0"/>
              <a:ea typeface="Public Sans" charset="0"/>
              <a:cs typeface="Public Sans" charset="0"/>
            </a:endParaRPr>
          </a:p>
        </p:txBody>
      </p:sp>
      <p:sp>
        <p:nvSpPr>
          <p:cNvPr id="12" name="Shape 10"/>
          <p:cNvSpPr/>
          <p:nvPr/>
        </p:nvSpPr>
        <p:spPr>
          <a:xfrm>
            <a:off x="7975600" y="1953261"/>
            <a:ext cx="3403600" cy="1855470"/>
          </a:xfrm>
          <a:prstGeom prst="roundRect">
            <a:avLst>
              <a:gd name="adj" fmla="val 6845"/>
            </a:avLst>
          </a:prstGeom>
          <a:solidFill>
            <a:srgbClr val="FFFDF8"/>
          </a:solidFill>
          <a:ln/>
        </p:spPr>
        <p:txBody>
          <a:bodyPr/>
          <a:lstStyle/>
          <a:p>
            <a:endParaRPr lang="pt-BR"/>
          </a:p>
        </p:txBody>
      </p:sp>
      <p:sp>
        <p:nvSpPr>
          <p:cNvPr id="13" name="Text 11"/>
          <p:cNvSpPr/>
          <p:nvPr/>
        </p:nvSpPr>
        <p:spPr>
          <a:xfrm>
            <a:off x="8229600" y="2207261"/>
            <a:ext cx="2982468" cy="483156"/>
          </a:xfrm>
          <a:prstGeom prst="rect">
            <a:avLst/>
          </a:prstGeom>
          <a:noFill/>
          <a:ln/>
        </p:spPr>
        <p:txBody>
          <a:bodyPr wrap="square" lIns="0" tIns="0" rIns="0" bIns="0" rtlCol="0" anchor="t">
            <a:normAutofit/>
          </a:bodyPr>
          <a:lstStyle/>
          <a:p>
            <a:pPr marL="0" indent="0" algn="l">
              <a:lnSpc>
                <a:spcPts val="3615"/>
              </a:lnSpc>
              <a:buNone/>
            </a:pPr>
            <a:r>
              <a:rPr lang="en-US" sz="3615" b="1" dirty="0">
                <a:solidFill>
                  <a:srgbClr val="14213D"/>
                </a:solidFill>
                <a:latin typeface="Oswald" pitchFamily="34" charset="0"/>
                <a:ea typeface="Oswald" pitchFamily="34" charset="-122"/>
                <a:cs typeface="Oswald" pitchFamily="34" charset="-120"/>
              </a:rPr>
              <a:t>9</a:t>
            </a:r>
            <a:endParaRPr lang="en-US" sz="3615" dirty="0">
              <a:latin typeface="Oswald" charset="0"/>
              <a:ea typeface="Oswald" charset="0"/>
              <a:cs typeface="Oswald" charset="0"/>
            </a:endParaRPr>
          </a:p>
        </p:txBody>
      </p:sp>
      <p:sp>
        <p:nvSpPr>
          <p:cNvPr id="14" name="Text 12"/>
          <p:cNvSpPr/>
          <p:nvPr/>
        </p:nvSpPr>
        <p:spPr>
          <a:xfrm>
            <a:off x="8229600" y="2766616"/>
            <a:ext cx="3149600" cy="391557"/>
          </a:xfrm>
          <a:prstGeom prst="rect">
            <a:avLst/>
          </a:prstGeom>
          <a:noFill/>
          <a:ln/>
        </p:spPr>
        <p:txBody>
          <a:bodyPr wrap="square" lIns="0" tIns="0" rIns="0" bIns="0" rtlCol="0" anchor="t">
            <a:normAutofit/>
          </a:bodyPr>
          <a:lstStyle/>
          <a:p>
            <a:pPr marL="0" indent="0" algn="l">
              <a:lnSpc>
                <a:spcPts val="1560"/>
              </a:lnSpc>
              <a:buNone/>
            </a:pPr>
            <a:r>
              <a:rPr lang="en-US" sz="1300" b="1" dirty="0">
                <a:solidFill>
                  <a:srgbClr val="14213D"/>
                </a:solidFill>
                <a:latin typeface="Public Sans" pitchFamily="34" charset="0"/>
                <a:ea typeface="Public Sans" pitchFamily="34" charset="-122"/>
                <a:cs typeface="Public Sans" pitchFamily="34" charset="-120"/>
              </a:rPr>
              <a:t>Teletrabalho e condições de trabalho</a:t>
            </a:r>
            <a:endParaRPr lang="en-US" sz="1300" dirty="0">
              <a:latin typeface="Public Sans" charset="0"/>
              <a:ea typeface="Public Sans" charset="0"/>
              <a:cs typeface="Public Sans" charset="0"/>
            </a:endParaRPr>
          </a:p>
        </p:txBody>
      </p:sp>
      <p:sp>
        <p:nvSpPr>
          <p:cNvPr id="15" name="Text 13"/>
          <p:cNvSpPr/>
          <p:nvPr/>
        </p:nvSpPr>
        <p:spPr>
          <a:xfrm>
            <a:off x="8229600" y="3234373"/>
            <a:ext cx="3149600" cy="345758"/>
          </a:xfrm>
          <a:prstGeom prst="rect">
            <a:avLst/>
          </a:prstGeom>
          <a:noFill/>
          <a:ln/>
        </p:spPr>
        <p:txBody>
          <a:bodyPr wrap="square" lIns="0" tIns="0" rIns="0" bIns="0" rtlCol="0" anchor="t">
            <a:normAutofit/>
          </a:bodyPr>
          <a:lstStyle/>
          <a:p>
            <a:pPr marL="0" indent="0" algn="l">
              <a:lnSpc>
                <a:spcPts val="1449"/>
              </a:lnSpc>
              <a:buNone/>
            </a:pPr>
            <a:r>
              <a:rPr lang="en-US" sz="1035" dirty="0">
                <a:solidFill>
                  <a:srgbClr val="14213D"/>
                </a:solidFill>
                <a:latin typeface="Public Sans" pitchFamily="34" charset="0"/>
                <a:ea typeface="Public Sans" pitchFamily="34" charset="-122"/>
                <a:cs typeface="Public Sans" pitchFamily="34" charset="-120"/>
              </a:rPr>
              <a:t>Teletrabalho, hora extra, auxílios, deslocamento</a:t>
            </a:r>
            <a:endParaRPr lang="en-US" sz="1035" dirty="0">
              <a:latin typeface="Public Sans" charset="0"/>
              <a:ea typeface="Public Sans" charset="0"/>
              <a:cs typeface="Public Sans" charset="0"/>
            </a:endParaRPr>
          </a:p>
        </p:txBody>
      </p:sp>
      <p:sp>
        <p:nvSpPr>
          <p:cNvPr id="16" name="Shape 14"/>
          <p:cNvSpPr/>
          <p:nvPr/>
        </p:nvSpPr>
        <p:spPr>
          <a:xfrm>
            <a:off x="812800" y="3986532"/>
            <a:ext cx="3403600" cy="1855470"/>
          </a:xfrm>
          <a:prstGeom prst="roundRect">
            <a:avLst>
              <a:gd name="adj" fmla="val 6845"/>
            </a:avLst>
          </a:prstGeom>
          <a:solidFill>
            <a:srgbClr val="FFFDF8"/>
          </a:solidFill>
          <a:ln/>
        </p:spPr>
        <p:txBody>
          <a:bodyPr/>
          <a:lstStyle/>
          <a:p>
            <a:endParaRPr lang="pt-BR"/>
          </a:p>
        </p:txBody>
      </p:sp>
      <p:sp>
        <p:nvSpPr>
          <p:cNvPr id="17" name="Text 15"/>
          <p:cNvSpPr/>
          <p:nvPr/>
        </p:nvSpPr>
        <p:spPr>
          <a:xfrm>
            <a:off x="1066800" y="4240532"/>
            <a:ext cx="2982468" cy="570309"/>
          </a:xfrm>
          <a:prstGeom prst="rect">
            <a:avLst/>
          </a:prstGeom>
          <a:noFill/>
          <a:ln/>
        </p:spPr>
        <p:txBody>
          <a:bodyPr wrap="square" lIns="0" tIns="0" rIns="0" bIns="0" rtlCol="0" anchor="t">
            <a:normAutofit/>
          </a:bodyPr>
          <a:lstStyle/>
          <a:p>
            <a:pPr marL="0" indent="0" algn="l">
              <a:lnSpc>
                <a:spcPts val="4320"/>
              </a:lnSpc>
              <a:buNone/>
            </a:pPr>
            <a:r>
              <a:rPr lang="en-US" sz="4320" b="1" dirty="0">
                <a:solidFill>
                  <a:srgbClr val="14213D"/>
                </a:solidFill>
                <a:latin typeface="Oswald" pitchFamily="34" charset="0"/>
                <a:ea typeface="Oswald" pitchFamily="34" charset="-122"/>
                <a:cs typeface="Oswald" pitchFamily="34" charset="-120"/>
              </a:rPr>
              <a:t>4</a:t>
            </a:r>
            <a:endParaRPr lang="en-US" sz="4320" dirty="0">
              <a:latin typeface="Oswald" charset="0"/>
              <a:ea typeface="Oswald" charset="0"/>
              <a:cs typeface="Oswald" charset="0"/>
            </a:endParaRPr>
          </a:p>
        </p:txBody>
      </p:sp>
      <p:sp>
        <p:nvSpPr>
          <p:cNvPr id="18" name="Text 16"/>
          <p:cNvSpPr/>
          <p:nvPr/>
        </p:nvSpPr>
        <p:spPr>
          <a:xfrm>
            <a:off x="1066800" y="4887041"/>
            <a:ext cx="2982468" cy="243364"/>
          </a:xfrm>
          <a:prstGeom prst="rect">
            <a:avLst/>
          </a:prstGeom>
          <a:noFill/>
          <a:ln/>
        </p:spPr>
        <p:txBody>
          <a:bodyPr wrap="square" lIns="0" tIns="0" rIns="0" bIns="0" rtlCol="0" anchor="t">
            <a:normAutofit/>
          </a:bodyPr>
          <a:lstStyle/>
          <a:p>
            <a:pPr marL="0" indent="0" algn="l">
              <a:lnSpc>
                <a:spcPts val="1722"/>
              </a:lnSpc>
              <a:buNone/>
            </a:pPr>
            <a:r>
              <a:rPr lang="en-US" sz="1435" b="1" dirty="0">
                <a:solidFill>
                  <a:srgbClr val="14213D"/>
                </a:solidFill>
                <a:latin typeface="Public Sans" pitchFamily="34" charset="0"/>
                <a:ea typeface="Public Sans" pitchFamily="34" charset="-122"/>
                <a:cs typeface="Public Sans" pitchFamily="34" charset="-120"/>
              </a:rPr>
              <a:t>Carreira e tempo de serviço</a:t>
            </a:r>
            <a:endParaRPr lang="en-US" sz="1435" dirty="0">
              <a:latin typeface="Public Sans" charset="0"/>
              <a:ea typeface="Public Sans" charset="0"/>
              <a:cs typeface="Public Sans" charset="0"/>
            </a:endParaRPr>
          </a:p>
        </p:txBody>
      </p:sp>
      <p:sp>
        <p:nvSpPr>
          <p:cNvPr id="19" name="Text 17"/>
          <p:cNvSpPr/>
          <p:nvPr/>
        </p:nvSpPr>
        <p:spPr>
          <a:xfrm>
            <a:off x="1066800" y="5206603"/>
            <a:ext cx="2982468" cy="406797"/>
          </a:xfrm>
          <a:prstGeom prst="rect">
            <a:avLst/>
          </a:prstGeom>
          <a:noFill/>
          <a:ln/>
        </p:spPr>
        <p:txBody>
          <a:bodyPr wrap="square" lIns="0" tIns="0" rIns="0" bIns="0" rtlCol="0" anchor="t">
            <a:normAutofit/>
          </a:bodyPr>
          <a:lstStyle/>
          <a:p>
            <a:pPr marL="0" indent="0" algn="l">
              <a:lnSpc>
                <a:spcPts val="1512"/>
              </a:lnSpc>
              <a:buNone/>
            </a:pPr>
            <a:r>
              <a:rPr lang="en-US" sz="1080" dirty="0">
                <a:solidFill>
                  <a:srgbClr val="14213D"/>
                </a:solidFill>
                <a:latin typeface="Public Sans" pitchFamily="34" charset="0"/>
                <a:ea typeface="Public Sans" pitchFamily="34" charset="-122"/>
                <a:cs typeface="Public Sans" pitchFamily="34" charset="-120"/>
              </a:rPr>
              <a:t>Reenquadramento, progressão, averbação, desvio de função</a:t>
            </a:r>
            <a:endParaRPr lang="en-US" sz="1080" dirty="0">
              <a:latin typeface="Public Sans" charset="0"/>
              <a:ea typeface="Public Sans" charset="0"/>
              <a:cs typeface="Public Sans" charset="0"/>
            </a:endParaRPr>
          </a:p>
        </p:txBody>
      </p:sp>
      <p:sp>
        <p:nvSpPr>
          <p:cNvPr id="20" name="Shape 18"/>
          <p:cNvSpPr/>
          <p:nvPr/>
        </p:nvSpPr>
        <p:spPr>
          <a:xfrm>
            <a:off x="4394200" y="3986532"/>
            <a:ext cx="3403600" cy="1855470"/>
          </a:xfrm>
          <a:prstGeom prst="roundRect">
            <a:avLst>
              <a:gd name="adj" fmla="val 6845"/>
            </a:avLst>
          </a:prstGeom>
          <a:solidFill>
            <a:srgbClr val="FFFDF8"/>
          </a:solidFill>
          <a:ln/>
        </p:spPr>
        <p:txBody>
          <a:bodyPr/>
          <a:lstStyle/>
          <a:p>
            <a:endParaRPr lang="pt-BR"/>
          </a:p>
        </p:txBody>
      </p:sp>
      <p:sp>
        <p:nvSpPr>
          <p:cNvPr id="21" name="Text 19"/>
          <p:cNvSpPr/>
          <p:nvPr/>
        </p:nvSpPr>
        <p:spPr>
          <a:xfrm>
            <a:off x="4648200" y="4240532"/>
            <a:ext cx="2982468" cy="570309"/>
          </a:xfrm>
          <a:prstGeom prst="rect">
            <a:avLst/>
          </a:prstGeom>
          <a:noFill/>
          <a:ln/>
        </p:spPr>
        <p:txBody>
          <a:bodyPr wrap="square" lIns="0" tIns="0" rIns="0" bIns="0" rtlCol="0" anchor="t">
            <a:normAutofit/>
          </a:bodyPr>
          <a:lstStyle/>
          <a:p>
            <a:pPr marL="0" indent="0" algn="l">
              <a:lnSpc>
                <a:spcPts val="4320"/>
              </a:lnSpc>
              <a:buNone/>
            </a:pPr>
            <a:r>
              <a:rPr lang="en-US" sz="4320" b="1" dirty="0">
                <a:solidFill>
                  <a:srgbClr val="14213D"/>
                </a:solidFill>
                <a:latin typeface="Oswald" pitchFamily="34" charset="0"/>
                <a:ea typeface="Oswald" pitchFamily="34" charset="-122"/>
                <a:cs typeface="Oswald" pitchFamily="34" charset="-120"/>
              </a:rPr>
              <a:t>3</a:t>
            </a:r>
            <a:endParaRPr lang="en-US" sz="4320" dirty="0">
              <a:latin typeface="Oswald" charset="0"/>
              <a:ea typeface="Oswald" charset="0"/>
              <a:cs typeface="Oswald" charset="0"/>
            </a:endParaRPr>
          </a:p>
        </p:txBody>
      </p:sp>
      <p:sp>
        <p:nvSpPr>
          <p:cNvPr id="22" name="Text 20"/>
          <p:cNvSpPr/>
          <p:nvPr/>
        </p:nvSpPr>
        <p:spPr>
          <a:xfrm>
            <a:off x="4648200" y="4887041"/>
            <a:ext cx="2982468" cy="243364"/>
          </a:xfrm>
          <a:prstGeom prst="rect">
            <a:avLst/>
          </a:prstGeom>
          <a:noFill/>
          <a:ln/>
        </p:spPr>
        <p:txBody>
          <a:bodyPr wrap="square" lIns="0" tIns="0" rIns="0" bIns="0" rtlCol="0" anchor="t">
            <a:normAutofit/>
          </a:bodyPr>
          <a:lstStyle/>
          <a:p>
            <a:pPr marL="0" indent="0" algn="l">
              <a:lnSpc>
                <a:spcPts val="1722"/>
              </a:lnSpc>
              <a:buNone/>
            </a:pPr>
            <a:r>
              <a:rPr lang="en-US" sz="1435" b="1" dirty="0">
                <a:solidFill>
                  <a:srgbClr val="14213D"/>
                </a:solidFill>
                <a:latin typeface="Public Sans" pitchFamily="34" charset="0"/>
                <a:ea typeface="Public Sans" pitchFamily="34" charset="-122"/>
                <a:cs typeface="Public Sans" pitchFamily="34" charset="-120"/>
              </a:rPr>
              <a:t>Descontos e devoluções</a:t>
            </a:r>
            <a:endParaRPr lang="en-US" sz="1435" dirty="0">
              <a:latin typeface="Public Sans" charset="0"/>
              <a:ea typeface="Public Sans" charset="0"/>
              <a:cs typeface="Public Sans" charset="0"/>
            </a:endParaRPr>
          </a:p>
        </p:txBody>
      </p:sp>
      <p:sp>
        <p:nvSpPr>
          <p:cNvPr id="23" name="Text 21"/>
          <p:cNvSpPr/>
          <p:nvPr/>
        </p:nvSpPr>
        <p:spPr>
          <a:xfrm>
            <a:off x="4648200" y="5206603"/>
            <a:ext cx="2982468" cy="406797"/>
          </a:xfrm>
          <a:prstGeom prst="rect">
            <a:avLst/>
          </a:prstGeom>
          <a:noFill/>
          <a:ln/>
        </p:spPr>
        <p:txBody>
          <a:bodyPr wrap="square" lIns="0" tIns="0" rIns="0" bIns="0" rtlCol="0" anchor="t">
            <a:normAutofit/>
          </a:bodyPr>
          <a:lstStyle/>
          <a:p>
            <a:pPr marL="0" indent="0" algn="l">
              <a:lnSpc>
                <a:spcPts val="1512"/>
              </a:lnSpc>
              <a:buNone/>
            </a:pPr>
            <a:r>
              <a:rPr lang="en-US" sz="1080" dirty="0">
                <a:solidFill>
                  <a:srgbClr val="14213D"/>
                </a:solidFill>
                <a:latin typeface="Public Sans" pitchFamily="34" charset="0"/>
                <a:ea typeface="Public Sans" pitchFamily="34" charset="-122"/>
                <a:cs typeface="Public Sans" pitchFamily="34" charset="-120"/>
              </a:rPr>
              <a:t>Suspensão de descontos e devolução de valores</a:t>
            </a:r>
            <a:endParaRPr lang="en-US" sz="1080" dirty="0">
              <a:latin typeface="Public Sans" charset="0"/>
              <a:ea typeface="Public Sans" charset="0"/>
              <a:cs typeface="Public Sans" charset="0"/>
            </a:endParaRPr>
          </a:p>
        </p:txBody>
      </p:sp>
      <p:sp>
        <p:nvSpPr>
          <p:cNvPr id="24" name="Shape 22"/>
          <p:cNvSpPr/>
          <p:nvPr/>
        </p:nvSpPr>
        <p:spPr>
          <a:xfrm>
            <a:off x="7975600" y="3986532"/>
            <a:ext cx="3403600" cy="1855470"/>
          </a:xfrm>
          <a:prstGeom prst="roundRect">
            <a:avLst>
              <a:gd name="adj" fmla="val 6845"/>
            </a:avLst>
          </a:prstGeom>
          <a:solidFill>
            <a:srgbClr val="E2DDD0"/>
          </a:solidFill>
          <a:ln/>
        </p:spPr>
        <p:txBody>
          <a:bodyPr/>
          <a:lstStyle/>
          <a:p>
            <a:endParaRPr lang="pt-BR"/>
          </a:p>
        </p:txBody>
      </p:sp>
      <p:sp>
        <p:nvSpPr>
          <p:cNvPr id="25" name="Text 23"/>
          <p:cNvSpPr/>
          <p:nvPr/>
        </p:nvSpPr>
        <p:spPr>
          <a:xfrm>
            <a:off x="8229600" y="4240532"/>
            <a:ext cx="2982468" cy="570309"/>
          </a:xfrm>
          <a:prstGeom prst="rect">
            <a:avLst/>
          </a:prstGeom>
          <a:noFill/>
          <a:ln/>
        </p:spPr>
        <p:txBody>
          <a:bodyPr wrap="square" lIns="0" tIns="0" rIns="0" bIns="0" rtlCol="0" anchor="t">
            <a:normAutofit/>
          </a:bodyPr>
          <a:lstStyle/>
          <a:p>
            <a:pPr marL="0" indent="0" algn="l">
              <a:lnSpc>
                <a:spcPts val="4320"/>
              </a:lnSpc>
              <a:buNone/>
            </a:pPr>
            <a:r>
              <a:rPr lang="en-US" sz="4320" b="1" dirty="0">
                <a:solidFill>
                  <a:srgbClr val="3D4A5C"/>
                </a:solidFill>
                <a:latin typeface="Oswald" pitchFamily="34" charset="0"/>
                <a:ea typeface="Oswald" pitchFamily="34" charset="-122"/>
                <a:cs typeface="Oswald" pitchFamily="34" charset="-120"/>
              </a:rPr>
              <a:t>11</a:t>
            </a:r>
            <a:endParaRPr lang="en-US" sz="4320" dirty="0">
              <a:latin typeface="Oswald" charset="0"/>
              <a:ea typeface="Oswald" charset="0"/>
              <a:cs typeface="Oswald" charset="0"/>
            </a:endParaRPr>
          </a:p>
        </p:txBody>
      </p:sp>
      <p:sp>
        <p:nvSpPr>
          <p:cNvPr id="26" name="Text 24"/>
          <p:cNvSpPr/>
          <p:nvPr/>
        </p:nvSpPr>
        <p:spPr>
          <a:xfrm>
            <a:off x="8229600" y="4887041"/>
            <a:ext cx="2982468" cy="243364"/>
          </a:xfrm>
          <a:prstGeom prst="rect">
            <a:avLst/>
          </a:prstGeom>
          <a:noFill/>
          <a:ln/>
        </p:spPr>
        <p:txBody>
          <a:bodyPr wrap="square" lIns="0" tIns="0" rIns="0" bIns="0" rtlCol="0" anchor="t">
            <a:normAutofit/>
          </a:bodyPr>
          <a:lstStyle/>
          <a:p>
            <a:pPr marL="0" indent="0" algn="l">
              <a:lnSpc>
                <a:spcPts val="1722"/>
              </a:lnSpc>
              <a:buNone/>
            </a:pPr>
            <a:r>
              <a:rPr lang="en-US" sz="1435" b="1" dirty="0">
                <a:solidFill>
                  <a:srgbClr val="3D4A5C"/>
                </a:solidFill>
                <a:latin typeface="Public Sans" pitchFamily="34" charset="0"/>
                <a:ea typeface="Public Sans" pitchFamily="34" charset="-122"/>
                <a:cs typeface="Public Sans" pitchFamily="34" charset="-120"/>
              </a:rPr>
              <a:t>Outros e a detalhar</a:t>
            </a:r>
            <a:endParaRPr lang="en-US" sz="1435" dirty="0">
              <a:latin typeface="Public Sans" charset="0"/>
              <a:ea typeface="Public Sans" charset="0"/>
              <a:cs typeface="Public Sans" charset="0"/>
            </a:endParaRPr>
          </a:p>
        </p:txBody>
      </p:sp>
      <p:sp>
        <p:nvSpPr>
          <p:cNvPr id="27" name="Text 25"/>
          <p:cNvSpPr/>
          <p:nvPr/>
        </p:nvSpPr>
        <p:spPr>
          <a:xfrm>
            <a:off x="8229600" y="5206603"/>
            <a:ext cx="2982468" cy="406797"/>
          </a:xfrm>
          <a:prstGeom prst="rect">
            <a:avLst/>
          </a:prstGeom>
          <a:noFill/>
          <a:ln/>
        </p:spPr>
        <p:txBody>
          <a:bodyPr wrap="square" lIns="0" tIns="0" rIns="0" bIns="0" rtlCol="0" anchor="t">
            <a:normAutofit/>
          </a:bodyPr>
          <a:lstStyle/>
          <a:p>
            <a:pPr marL="0" indent="0" algn="l">
              <a:lnSpc>
                <a:spcPts val="1512"/>
              </a:lnSpc>
              <a:buNone/>
            </a:pPr>
            <a:r>
              <a:rPr lang="en-US" sz="1080" dirty="0">
                <a:solidFill>
                  <a:srgbClr val="3D4A5C"/>
                </a:solidFill>
                <a:latin typeface="Public Sans" pitchFamily="34" charset="0"/>
                <a:ea typeface="Public Sans" pitchFamily="34" charset="-122"/>
                <a:cs typeface="Public Sans" pitchFamily="34" charset="-120"/>
              </a:rPr>
              <a:t>Contribuição sindical (MP 873) e 10 processos com objeto em levantamento</a:t>
            </a:r>
            <a:endParaRPr lang="en-US" sz="1080" dirty="0">
              <a:latin typeface="Public Sans" charset="0"/>
              <a:ea typeface="Public Sans" charset="0"/>
              <a:cs typeface="Public Sans" charset="0"/>
            </a:endParaRPr>
          </a:p>
        </p:txBody>
      </p:sp>
      <p:sp>
        <p:nvSpPr>
          <p:cNvPr id="28" name="Text 26"/>
          <p:cNvSpPr/>
          <p:nvPr/>
        </p:nvSpPr>
        <p:spPr>
          <a:xfrm>
            <a:off x="812800" y="6238239"/>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5</a:t>
            </a:r>
            <a:endParaRPr lang="en-US" sz="1200" dirty="0">
              <a:latin typeface="Public Sans" charset="0"/>
              <a:ea typeface="Public Sans" charset="0"/>
              <a:cs typeface="Public Sans"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01A"/>
                </a:solidFill>
                <a:latin typeface="Public Sans" pitchFamily="34" charset="0"/>
                <a:ea typeface="Public Sans" pitchFamily="34" charset="-122"/>
                <a:cs typeface="Public Sans" pitchFamily="34" charset="-120"/>
              </a:rPr>
              <a:t>TERMÔMETRO</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80161"/>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Oswald" pitchFamily="34" charset="0"/>
                <a:ea typeface="Oswald" pitchFamily="34" charset="-122"/>
                <a:cs typeface="Oswald" pitchFamily="34" charset="-120"/>
              </a:rPr>
              <a:t>Metade das ações está em fase de recurso</a:t>
            </a:r>
            <a:endParaRPr lang="en-US" sz="3600" dirty="0">
              <a:latin typeface="Oswald" charset="0"/>
              <a:ea typeface="Oswald" charset="0"/>
              <a:cs typeface="Oswald" charset="0"/>
            </a:endParaRPr>
          </a:p>
        </p:txBody>
      </p:sp>
      <p:sp>
        <p:nvSpPr>
          <p:cNvPr id="4" name="Shape 2"/>
          <p:cNvSpPr/>
          <p:nvPr/>
        </p:nvSpPr>
        <p:spPr>
          <a:xfrm>
            <a:off x="812800" y="2037082"/>
            <a:ext cx="342900" cy="609600"/>
          </a:xfrm>
          <a:custGeom>
            <a:avLst/>
            <a:gdLst/>
            <a:ahLst/>
            <a:cxnLst/>
            <a:rect l="l" t="t" r="r" b="b"/>
            <a:pathLst>
              <a:path w="342900" h="609600">
                <a:moveTo>
                  <a:pt x="0" y="101600"/>
                </a:moveTo>
                <a:arcTo wR="101600" hR="101600" stAng="10800000" swAng="5400000"/>
                <a:lnTo>
                  <a:pt x="342900" y="0"/>
                </a:lnTo>
                <a:lnTo>
                  <a:pt x="342900" y="609600"/>
                </a:lnTo>
                <a:lnTo>
                  <a:pt x="101600" y="609600"/>
                </a:lnTo>
                <a:arcTo wR="101600" hR="101600" stAng="5400000" swAng="5400000"/>
                <a:close/>
              </a:path>
            </a:pathLst>
          </a:custGeom>
          <a:solidFill>
            <a:srgbClr val="B4501A"/>
          </a:solidFill>
          <a:ln/>
        </p:spPr>
        <p:txBody>
          <a:bodyPr/>
          <a:lstStyle/>
          <a:p>
            <a:endParaRPr lang="pt-BR"/>
          </a:p>
        </p:txBody>
      </p:sp>
      <p:sp>
        <p:nvSpPr>
          <p:cNvPr id="5" name="Shape 3"/>
          <p:cNvSpPr/>
          <p:nvPr/>
        </p:nvSpPr>
        <p:spPr>
          <a:xfrm>
            <a:off x="1155700" y="2037082"/>
            <a:ext cx="2044700" cy="609600"/>
          </a:xfrm>
          <a:prstGeom prst="rect">
            <a:avLst/>
          </a:prstGeom>
          <a:solidFill>
            <a:srgbClr val="E8833A"/>
          </a:solidFill>
          <a:ln/>
        </p:spPr>
        <p:txBody>
          <a:bodyPr/>
          <a:lstStyle/>
          <a:p>
            <a:endParaRPr lang="pt-BR"/>
          </a:p>
        </p:txBody>
      </p:sp>
      <p:sp>
        <p:nvSpPr>
          <p:cNvPr id="6" name="Shape 4"/>
          <p:cNvSpPr/>
          <p:nvPr/>
        </p:nvSpPr>
        <p:spPr>
          <a:xfrm>
            <a:off x="3200400" y="2037082"/>
            <a:ext cx="1193800" cy="609600"/>
          </a:xfrm>
          <a:prstGeom prst="rect">
            <a:avLst/>
          </a:prstGeom>
          <a:solidFill>
            <a:srgbClr val="9FB7D4"/>
          </a:solidFill>
          <a:ln/>
        </p:spPr>
        <p:txBody>
          <a:bodyPr/>
          <a:lstStyle/>
          <a:p>
            <a:endParaRPr lang="pt-BR"/>
          </a:p>
        </p:txBody>
      </p:sp>
      <p:sp>
        <p:nvSpPr>
          <p:cNvPr id="7" name="Shape 5"/>
          <p:cNvSpPr/>
          <p:nvPr/>
        </p:nvSpPr>
        <p:spPr>
          <a:xfrm>
            <a:off x="4394200" y="2037082"/>
            <a:ext cx="5626100" cy="609600"/>
          </a:xfrm>
          <a:prstGeom prst="rect">
            <a:avLst/>
          </a:prstGeom>
          <a:solidFill>
            <a:srgbClr val="14213D"/>
          </a:solidFill>
          <a:ln/>
        </p:spPr>
        <p:txBody>
          <a:bodyPr/>
          <a:lstStyle/>
          <a:p>
            <a:endParaRPr lang="pt-BR"/>
          </a:p>
        </p:txBody>
      </p:sp>
      <p:sp>
        <p:nvSpPr>
          <p:cNvPr id="8" name="Shape 6"/>
          <p:cNvSpPr/>
          <p:nvPr/>
        </p:nvSpPr>
        <p:spPr>
          <a:xfrm>
            <a:off x="10020300" y="2037082"/>
            <a:ext cx="850900" cy="609600"/>
          </a:xfrm>
          <a:prstGeom prst="rect">
            <a:avLst/>
          </a:prstGeom>
          <a:solidFill>
            <a:srgbClr val="8A8F98"/>
          </a:solidFill>
          <a:ln/>
        </p:spPr>
        <p:txBody>
          <a:bodyPr/>
          <a:lstStyle/>
          <a:p>
            <a:endParaRPr lang="pt-BR"/>
          </a:p>
        </p:txBody>
      </p:sp>
      <p:sp>
        <p:nvSpPr>
          <p:cNvPr id="9" name="Shape 7"/>
          <p:cNvSpPr/>
          <p:nvPr/>
        </p:nvSpPr>
        <p:spPr>
          <a:xfrm>
            <a:off x="10871200" y="2037082"/>
            <a:ext cx="508000" cy="609600"/>
          </a:xfrm>
          <a:custGeom>
            <a:avLst/>
            <a:gdLst/>
            <a:ahLst/>
            <a:cxnLst/>
            <a:rect l="l" t="t" r="r" b="b"/>
            <a:pathLst>
              <a:path w="508000" h="609600">
                <a:moveTo>
                  <a:pt x="406400" y="0"/>
                </a:moveTo>
                <a:arcTo wR="101600" hR="101600" stAng="16200000" swAng="5400000"/>
                <a:lnTo>
                  <a:pt x="508000" y="508000"/>
                </a:lnTo>
                <a:arcTo wR="101600" hR="101600" stAng="0" swAng="5400000"/>
                <a:lnTo>
                  <a:pt x="0" y="609600"/>
                </a:lnTo>
                <a:lnTo>
                  <a:pt x="0" y="0"/>
                </a:lnTo>
                <a:close/>
              </a:path>
            </a:pathLst>
          </a:custGeom>
          <a:solidFill>
            <a:srgbClr val="D8D3C6"/>
          </a:solidFill>
          <a:ln/>
        </p:spPr>
        <p:txBody>
          <a:bodyPr/>
          <a:lstStyle/>
          <a:p>
            <a:endParaRPr lang="pt-BR"/>
          </a:p>
        </p:txBody>
      </p:sp>
      <p:sp>
        <p:nvSpPr>
          <p:cNvPr id="10" name="Shape 8"/>
          <p:cNvSpPr/>
          <p:nvPr/>
        </p:nvSpPr>
        <p:spPr>
          <a:xfrm>
            <a:off x="812800" y="3048000"/>
            <a:ext cx="203200" cy="203200"/>
          </a:xfrm>
          <a:prstGeom prst="roundRect">
            <a:avLst>
              <a:gd name="adj" fmla="val 25000"/>
            </a:avLst>
          </a:prstGeom>
          <a:solidFill>
            <a:srgbClr val="B4501A"/>
          </a:solidFill>
          <a:ln/>
        </p:spPr>
        <p:txBody>
          <a:bodyPr/>
          <a:lstStyle/>
          <a:p>
            <a:endParaRPr lang="pt-BR"/>
          </a:p>
        </p:txBody>
      </p:sp>
      <p:sp>
        <p:nvSpPr>
          <p:cNvPr id="11" name="Text 9"/>
          <p:cNvSpPr/>
          <p:nvPr/>
        </p:nvSpPr>
        <p:spPr>
          <a:xfrm>
            <a:off x="1143000" y="2900682"/>
            <a:ext cx="558800" cy="52324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14213D"/>
                </a:solidFill>
                <a:latin typeface="Oswald" pitchFamily="34" charset="0"/>
                <a:ea typeface="Oswald" pitchFamily="34" charset="-122"/>
                <a:cs typeface="Oswald" pitchFamily="34" charset="-120"/>
              </a:rPr>
              <a:t>2</a:t>
            </a:r>
            <a:endParaRPr lang="en-US" sz="2800" dirty="0">
              <a:latin typeface="Oswald" charset="0"/>
              <a:ea typeface="Oswald" charset="0"/>
              <a:cs typeface="Oswald" charset="0"/>
            </a:endParaRPr>
          </a:p>
        </p:txBody>
      </p:sp>
      <p:sp>
        <p:nvSpPr>
          <p:cNvPr id="12" name="Text 10"/>
          <p:cNvSpPr/>
          <p:nvPr/>
        </p:nvSpPr>
        <p:spPr>
          <a:xfrm>
            <a:off x="1778000" y="2900682"/>
            <a:ext cx="2485390"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Vitória já em cumprimento de sentença</a:t>
            </a:r>
            <a:endParaRPr lang="en-US" sz="1400" dirty="0">
              <a:latin typeface="Public Sans" charset="0"/>
              <a:ea typeface="Public Sans" charset="0"/>
              <a:cs typeface="Public Sans" charset="0"/>
            </a:endParaRPr>
          </a:p>
        </p:txBody>
      </p:sp>
      <p:sp>
        <p:nvSpPr>
          <p:cNvPr id="13" name="Shape 11"/>
          <p:cNvSpPr/>
          <p:nvPr/>
        </p:nvSpPr>
        <p:spPr>
          <a:xfrm>
            <a:off x="4385707" y="3048000"/>
            <a:ext cx="203200" cy="203200"/>
          </a:xfrm>
          <a:prstGeom prst="roundRect">
            <a:avLst>
              <a:gd name="adj" fmla="val 25000"/>
            </a:avLst>
          </a:prstGeom>
          <a:solidFill>
            <a:srgbClr val="E8833A"/>
          </a:solidFill>
          <a:ln/>
        </p:spPr>
        <p:txBody>
          <a:bodyPr/>
          <a:lstStyle/>
          <a:p>
            <a:endParaRPr lang="pt-BR"/>
          </a:p>
        </p:txBody>
      </p:sp>
      <p:sp>
        <p:nvSpPr>
          <p:cNvPr id="14" name="Text 12"/>
          <p:cNvSpPr/>
          <p:nvPr/>
        </p:nvSpPr>
        <p:spPr>
          <a:xfrm>
            <a:off x="4715907" y="2900682"/>
            <a:ext cx="558800" cy="52324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14213D"/>
                </a:solidFill>
                <a:latin typeface="Oswald" pitchFamily="34" charset="0"/>
                <a:ea typeface="Oswald" pitchFamily="34" charset="-122"/>
                <a:cs typeface="Oswald" pitchFamily="34" charset="-120"/>
              </a:rPr>
              <a:t>12</a:t>
            </a:r>
            <a:endParaRPr lang="en-US" sz="2800" dirty="0">
              <a:latin typeface="Oswald" charset="0"/>
              <a:ea typeface="Oswald" charset="0"/>
              <a:cs typeface="Oswald" charset="0"/>
            </a:endParaRPr>
          </a:p>
        </p:txBody>
      </p:sp>
      <p:sp>
        <p:nvSpPr>
          <p:cNvPr id="15" name="Text 13"/>
          <p:cNvSpPr/>
          <p:nvPr/>
        </p:nvSpPr>
        <p:spPr>
          <a:xfrm>
            <a:off x="5350907" y="2900682"/>
            <a:ext cx="2485390"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Decisão favorável, ainda sujeita a recurso</a:t>
            </a:r>
            <a:endParaRPr lang="en-US" sz="1400" dirty="0">
              <a:latin typeface="Public Sans" charset="0"/>
              <a:ea typeface="Public Sans" charset="0"/>
              <a:cs typeface="Public Sans" charset="0"/>
            </a:endParaRPr>
          </a:p>
        </p:txBody>
      </p:sp>
      <p:sp>
        <p:nvSpPr>
          <p:cNvPr id="16" name="Shape 14"/>
          <p:cNvSpPr/>
          <p:nvPr/>
        </p:nvSpPr>
        <p:spPr>
          <a:xfrm>
            <a:off x="7958614" y="3048000"/>
            <a:ext cx="203200" cy="203200"/>
          </a:xfrm>
          <a:prstGeom prst="roundRect">
            <a:avLst>
              <a:gd name="adj" fmla="val 25000"/>
            </a:avLst>
          </a:prstGeom>
          <a:solidFill>
            <a:srgbClr val="9FB7D4"/>
          </a:solidFill>
          <a:ln/>
        </p:spPr>
        <p:txBody>
          <a:bodyPr/>
          <a:lstStyle/>
          <a:p>
            <a:endParaRPr lang="pt-BR"/>
          </a:p>
        </p:txBody>
      </p:sp>
      <p:sp>
        <p:nvSpPr>
          <p:cNvPr id="17" name="Text 15"/>
          <p:cNvSpPr/>
          <p:nvPr/>
        </p:nvSpPr>
        <p:spPr>
          <a:xfrm>
            <a:off x="8288814" y="2900682"/>
            <a:ext cx="558800" cy="52324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14213D"/>
                </a:solidFill>
                <a:latin typeface="Oswald" pitchFamily="34" charset="0"/>
                <a:ea typeface="Oswald" pitchFamily="34" charset="-122"/>
                <a:cs typeface="Oswald" pitchFamily="34" charset="-120"/>
              </a:rPr>
              <a:t>7</a:t>
            </a:r>
            <a:endParaRPr lang="en-US" sz="2800" dirty="0">
              <a:latin typeface="Oswald" charset="0"/>
              <a:ea typeface="Oswald" charset="0"/>
              <a:cs typeface="Oswald" charset="0"/>
            </a:endParaRPr>
          </a:p>
        </p:txBody>
      </p:sp>
      <p:sp>
        <p:nvSpPr>
          <p:cNvPr id="18" name="Text 16"/>
          <p:cNvSpPr/>
          <p:nvPr/>
        </p:nvSpPr>
        <p:spPr>
          <a:xfrm>
            <a:off x="8923814" y="2900682"/>
            <a:ext cx="2485390"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Aguardando a primeira decisão</a:t>
            </a:r>
            <a:endParaRPr lang="en-US" sz="1400" dirty="0">
              <a:latin typeface="Public Sans" charset="0"/>
              <a:ea typeface="Public Sans" charset="0"/>
              <a:cs typeface="Public Sans" charset="0"/>
            </a:endParaRPr>
          </a:p>
        </p:txBody>
      </p:sp>
      <p:sp>
        <p:nvSpPr>
          <p:cNvPr id="19" name="Shape 17"/>
          <p:cNvSpPr/>
          <p:nvPr/>
        </p:nvSpPr>
        <p:spPr>
          <a:xfrm>
            <a:off x="812800" y="3749039"/>
            <a:ext cx="203200" cy="203200"/>
          </a:xfrm>
          <a:prstGeom prst="roundRect">
            <a:avLst>
              <a:gd name="adj" fmla="val 25000"/>
            </a:avLst>
          </a:prstGeom>
          <a:solidFill>
            <a:srgbClr val="14213D"/>
          </a:solidFill>
          <a:ln/>
        </p:spPr>
        <p:txBody>
          <a:bodyPr/>
          <a:lstStyle/>
          <a:p>
            <a:endParaRPr lang="pt-BR"/>
          </a:p>
        </p:txBody>
      </p:sp>
      <p:sp>
        <p:nvSpPr>
          <p:cNvPr id="20" name="Text 18"/>
          <p:cNvSpPr/>
          <p:nvPr/>
        </p:nvSpPr>
        <p:spPr>
          <a:xfrm>
            <a:off x="1143000" y="3601721"/>
            <a:ext cx="558800" cy="52324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14213D"/>
                </a:solidFill>
                <a:latin typeface="Oswald" pitchFamily="34" charset="0"/>
                <a:ea typeface="Oswald" pitchFamily="34" charset="-122"/>
                <a:cs typeface="Oswald" pitchFamily="34" charset="-120"/>
              </a:rPr>
              <a:t>33</a:t>
            </a:r>
            <a:endParaRPr lang="en-US" sz="2800" dirty="0">
              <a:latin typeface="Oswald" charset="0"/>
              <a:ea typeface="Oswald" charset="0"/>
              <a:cs typeface="Oswald" charset="0"/>
            </a:endParaRPr>
          </a:p>
        </p:txBody>
      </p:sp>
      <p:sp>
        <p:nvSpPr>
          <p:cNvPr id="21" name="Text 19"/>
          <p:cNvSpPr/>
          <p:nvPr/>
        </p:nvSpPr>
        <p:spPr>
          <a:xfrm>
            <a:off x="1778000" y="3601721"/>
            <a:ext cx="2485390"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Decisão desfavorável — sindicato recorrendo</a:t>
            </a:r>
            <a:endParaRPr lang="en-US" sz="1400" dirty="0">
              <a:latin typeface="Public Sans" charset="0"/>
              <a:ea typeface="Public Sans" charset="0"/>
              <a:cs typeface="Public Sans" charset="0"/>
            </a:endParaRPr>
          </a:p>
        </p:txBody>
      </p:sp>
      <p:sp>
        <p:nvSpPr>
          <p:cNvPr id="22" name="Shape 20"/>
          <p:cNvSpPr/>
          <p:nvPr/>
        </p:nvSpPr>
        <p:spPr>
          <a:xfrm>
            <a:off x="4385707" y="3749039"/>
            <a:ext cx="203200" cy="203200"/>
          </a:xfrm>
          <a:prstGeom prst="roundRect">
            <a:avLst>
              <a:gd name="adj" fmla="val 25000"/>
            </a:avLst>
          </a:prstGeom>
          <a:solidFill>
            <a:srgbClr val="8A8F98"/>
          </a:solidFill>
          <a:ln/>
        </p:spPr>
        <p:txBody>
          <a:bodyPr/>
          <a:lstStyle/>
          <a:p>
            <a:endParaRPr lang="pt-BR"/>
          </a:p>
        </p:txBody>
      </p:sp>
      <p:sp>
        <p:nvSpPr>
          <p:cNvPr id="23" name="Text 21"/>
          <p:cNvSpPr/>
          <p:nvPr/>
        </p:nvSpPr>
        <p:spPr>
          <a:xfrm>
            <a:off x="4715907" y="3601721"/>
            <a:ext cx="558800" cy="52324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14213D"/>
                </a:solidFill>
                <a:latin typeface="Oswald" pitchFamily="34" charset="0"/>
                <a:ea typeface="Oswald" pitchFamily="34" charset="-122"/>
                <a:cs typeface="Oswald" pitchFamily="34" charset="-120"/>
              </a:rPr>
              <a:t>5</a:t>
            </a:r>
            <a:endParaRPr lang="en-US" sz="2800" dirty="0">
              <a:latin typeface="Oswald" charset="0"/>
              <a:ea typeface="Oswald" charset="0"/>
              <a:cs typeface="Oswald" charset="0"/>
            </a:endParaRPr>
          </a:p>
        </p:txBody>
      </p:sp>
      <p:sp>
        <p:nvSpPr>
          <p:cNvPr id="24" name="Text 22"/>
          <p:cNvSpPr/>
          <p:nvPr/>
        </p:nvSpPr>
        <p:spPr>
          <a:xfrm>
            <a:off x="5350907" y="3726182"/>
            <a:ext cx="248539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Encerradas ou arquivadas</a:t>
            </a:r>
            <a:endParaRPr lang="en-US" sz="1400" dirty="0">
              <a:latin typeface="Public Sans" charset="0"/>
              <a:ea typeface="Public Sans" charset="0"/>
              <a:cs typeface="Public Sans" charset="0"/>
            </a:endParaRPr>
          </a:p>
        </p:txBody>
      </p:sp>
      <p:sp>
        <p:nvSpPr>
          <p:cNvPr id="25" name="Shape 23"/>
          <p:cNvSpPr/>
          <p:nvPr/>
        </p:nvSpPr>
        <p:spPr>
          <a:xfrm>
            <a:off x="7958614" y="3749039"/>
            <a:ext cx="203200" cy="203200"/>
          </a:xfrm>
          <a:prstGeom prst="roundRect">
            <a:avLst>
              <a:gd name="adj" fmla="val 25000"/>
            </a:avLst>
          </a:prstGeom>
          <a:solidFill>
            <a:srgbClr val="D8D3C6"/>
          </a:solidFill>
          <a:ln/>
        </p:spPr>
        <p:txBody>
          <a:bodyPr/>
          <a:lstStyle/>
          <a:p>
            <a:endParaRPr lang="pt-BR"/>
          </a:p>
        </p:txBody>
      </p:sp>
      <p:sp>
        <p:nvSpPr>
          <p:cNvPr id="26" name="Text 24"/>
          <p:cNvSpPr/>
          <p:nvPr/>
        </p:nvSpPr>
        <p:spPr>
          <a:xfrm>
            <a:off x="8288814" y="3601721"/>
            <a:ext cx="558800" cy="523240"/>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14213D"/>
                </a:solidFill>
                <a:latin typeface="Oswald" pitchFamily="34" charset="0"/>
                <a:ea typeface="Oswald" pitchFamily="34" charset="-122"/>
                <a:cs typeface="Oswald" pitchFamily="34" charset="-120"/>
              </a:rPr>
              <a:t>3</a:t>
            </a:r>
            <a:endParaRPr lang="en-US" sz="2800" dirty="0">
              <a:latin typeface="Oswald" charset="0"/>
              <a:ea typeface="Oswald" charset="0"/>
              <a:cs typeface="Oswald" charset="0"/>
            </a:endParaRPr>
          </a:p>
        </p:txBody>
      </p:sp>
      <p:sp>
        <p:nvSpPr>
          <p:cNvPr id="27" name="Text 25"/>
          <p:cNvSpPr/>
          <p:nvPr/>
        </p:nvSpPr>
        <p:spPr>
          <a:xfrm>
            <a:off x="8923814" y="3601721"/>
            <a:ext cx="2485390"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Situação em conferência nos autos</a:t>
            </a:r>
            <a:endParaRPr lang="en-US" sz="1400" dirty="0">
              <a:latin typeface="Public Sans" charset="0"/>
              <a:ea typeface="Public Sans" charset="0"/>
              <a:cs typeface="Public Sans" charset="0"/>
            </a:endParaRPr>
          </a:p>
        </p:txBody>
      </p:sp>
      <p:sp>
        <p:nvSpPr>
          <p:cNvPr id="28" name="Text 26"/>
          <p:cNvSpPr/>
          <p:nvPr/>
        </p:nvSpPr>
        <p:spPr>
          <a:xfrm>
            <a:off x="812800" y="6238239"/>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6</a:t>
            </a:r>
            <a:endParaRPr lang="en-US" sz="1200" dirty="0">
              <a:latin typeface="Public Sans" charset="0"/>
              <a:ea typeface="Public Sans" charset="0"/>
              <a:cs typeface="Public Sans"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21536"/>
          </a:xfrm>
          <a:prstGeom prst="rect">
            <a:avLst/>
          </a:prstGeom>
          <a:noFill/>
          <a:ln/>
        </p:spPr>
        <p:txBody>
          <a:bodyPr wrap="square" lIns="0" tIns="0" rIns="0" bIns="0" rtlCol="0" anchor="t">
            <a:normAutofit/>
          </a:bodyPr>
          <a:lstStyle/>
          <a:p>
            <a:pPr marL="0" indent="0" algn="l">
              <a:lnSpc>
                <a:spcPts val="1570"/>
              </a:lnSpc>
              <a:buNone/>
            </a:pPr>
            <a:r>
              <a:rPr lang="en-US" sz="1121" b="1" kern="0" spc="150" dirty="0">
                <a:solidFill>
                  <a:srgbClr val="B4501A"/>
                </a:solidFill>
                <a:latin typeface="Public Sans" pitchFamily="34" charset="0"/>
                <a:ea typeface="Public Sans" pitchFamily="34" charset="-122"/>
                <a:cs typeface="Public Sans" pitchFamily="34" charset="-120"/>
              </a:rPr>
              <a:t>EM DESTAQUE · GAJ</a:t>
            </a:r>
            <a:endParaRPr lang="en-US" sz="1121" dirty="0">
              <a:latin typeface="Public Sans" charset="0"/>
              <a:ea typeface="Public Sans" charset="0"/>
              <a:cs typeface="Public Sans" charset="0"/>
            </a:endParaRPr>
          </a:p>
        </p:txBody>
      </p:sp>
      <p:sp>
        <p:nvSpPr>
          <p:cNvPr id="3" name="Text 1"/>
          <p:cNvSpPr>
            <a:spLocks noGrp="1"/>
          </p:cNvSpPr>
          <p:nvPr>
            <p:ph type="title"/>
          </p:nvPr>
        </p:nvSpPr>
        <p:spPr>
          <a:xfrm>
            <a:off x="812800" y="1262937"/>
            <a:ext cx="10883392" cy="487839"/>
          </a:xfrm>
          <a:prstGeom prst="rect">
            <a:avLst/>
          </a:prstGeom>
          <a:noFill/>
          <a:ln/>
        </p:spPr>
        <p:txBody>
          <a:bodyPr wrap="square" lIns="0" tIns="0" rIns="0" bIns="0" rtlCol="0" anchor="t">
            <a:normAutofit/>
          </a:bodyPr>
          <a:lstStyle/>
          <a:p>
            <a:pPr marL="0" indent="0" algn="l">
              <a:lnSpc>
                <a:spcPts val="3663"/>
              </a:lnSpc>
              <a:buNone/>
            </a:pPr>
            <a:r>
              <a:rPr lang="en-US" sz="3330" b="1" i="0" dirty="0">
                <a:solidFill>
                  <a:srgbClr val="14213D"/>
                </a:solidFill>
                <a:latin typeface="Oswald" pitchFamily="34" charset="0"/>
                <a:ea typeface="Oswald" pitchFamily="34" charset="-122"/>
                <a:cs typeface="Oswald" pitchFamily="34" charset="-120"/>
              </a:rPr>
              <a:t>GAJ: cinco ações, uma vitória já conquistada</a:t>
            </a:r>
            <a:endParaRPr lang="en-US" sz="3330" dirty="0">
              <a:latin typeface="Oswald" charset="0"/>
              <a:ea typeface="Oswald" charset="0"/>
              <a:cs typeface="Oswald" charset="0"/>
            </a:endParaRPr>
          </a:p>
        </p:txBody>
      </p:sp>
      <p:sp>
        <p:nvSpPr>
          <p:cNvPr id="4" name="Shape 2"/>
          <p:cNvSpPr/>
          <p:nvPr/>
        </p:nvSpPr>
        <p:spPr>
          <a:xfrm>
            <a:off x="819150" y="1985724"/>
            <a:ext cx="10553700" cy="671592"/>
          </a:xfrm>
          <a:prstGeom prst="roundRect">
            <a:avLst>
              <a:gd name="adj" fmla="val 14183"/>
            </a:avLst>
          </a:prstGeom>
          <a:solidFill>
            <a:srgbClr val="FFFDF8"/>
          </a:solidFill>
          <a:ln w="12700">
            <a:solidFill>
              <a:srgbClr val="E2DDD0"/>
            </a:solidFill>
            <a:prstDash val="solid"/>
          </a:ln>
        </p:spPr>
        <p:txBody>
          <a:bodyPr/>
          <a:lstStyle/>
          <a:p>
            <a:endParaRPr lang="pt-BR"/>
          </a:p>
        </p:txBody>
      </p:sp>
      <p:sp>
        <p:nvSpPr>
          <p:cNvPr id="5" name="Text 3"/>
          <p:cNvSpPr/>
          <p:nvPr/>
        </p:nvSpPr>
        <p:spPr>
          <a:xfrm>
            <a:off x="1000760" y="2214801"/>
            <a:ext cx="196215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5A6478"/>
                </a:solidFill>
                <a:latin typeface="Public Sans" pitchFamily="34" charset="0"/>
                <a:ea typeface="Public Sans" pitchFamily="34" charset="-122"/>
                <a:cs typeface="Public Sans" pitchFamily="34" charset="-120"/>
              </a:rPr>
              <a:t>TRF6 · 2ª Turma</a:t>
            </a:r>
            <a:endParaRPr lang="en-US" sz="1200" dirty="0">
              <a:latin typeface="Public Sans" charset="0"/>
              <a:ea typeface="Public Sans" charset="0"/>
              <a:cs typeface="Public Sans" charset="0"/>
            </a:endParaRPr>
          </a:p>
        </p:txBody>
      </p:sp>
      <p:sp>
        <p:nvSpPr>
          <p:cNvPr id="6" name="Text 4"/>
          <p:cNvSpPr/>
          <p:nvPr/>
        </p:nvSpPr>
        <p:spPr>
          <a:xfrm>
            <a:off x="3058160" y="2072639"/>
            <a:ext cx="5342280"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4213D"/>
                </a:solidFill>
                <a:latin typeface="Public Sans" pitchFamily="34" charset="0"/>
                <a:ea typeface="Public Sans" pitchFamily="34" charset="-122"/>
                <a:cs typeface="Public Sans" pitchFamily="34" charset="-120"/>
              </a:rPr>
              <a:t>MS coletivo — GAJ como vencimento (TRT3, TRE-MG e Justiça Federal)</a:t>
            </a:r>
            <a:endParaRPr lang="en-US" sz="1400" dirty="0">
              <a:latin typeface="Public Sans" charset="0"/>
              <a:ea typeface="Public Sans" charset="0"/>
              <a:cs typeface="Public Sans" charset="0"/>
            </a:endParaRPr>
          </a:p>
        </p:txBody>
      </p:sp>
      <p:sp>
        <p:nvSpPr>
          <p:cNvPr id="7" name="Text 5"/>
          <p:cNvSpPr/>
          <p:nvPr/>
        </p:nvSpPr>
        <p:spPr>
          <a:xfrm>
            <a:off x="8397240" y="2090421"/>
            <a:ext cx="2877820" cy="4876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B4501A"/>
                </a:solidFill>
                <a:latin typeface="Public Sans" pitchFamily="34" charset="0"/>
                <a:ea typeface="Public Sans" pitchFamily="34" charset="-122"/>
                <a:cs typeface="Public Sans" pitchFamily="34" charset="-120"/>
              </a:rPr>
              <a:t>Segurança concedida; apelação da União</a:t>
            </a:r>
            <a:endParaRPr lang="en-US" sz="1300" dirty="0">
              <a:latin typeface="Public Sans" charset="0"/>
              <a:ea typeface="Public Sans" charset="0"/>
              <a:cs typeface="Public Sans" charset="0"/>
            </a:endParaRPr>
          </a:p>
        </p:txBody>
      </p:sp>
      <p:sp>
        <p:nvSpPr>
          <p:cNvPr id="8" name="Shape 6"/>
          <p:cNvSpPr/>
          <p:nvPr/>
        </p:nvSpPr>
        <p:spPr>
          <a:xfrm>
            <a:off x="819150" y="2771617"/>
            <a:ext cx="10553700" cy="466646"/>
          </a:xfrm>
          <a:prstGeom prst="roundRect">
            <a:avLst>
              <a:gd name="adj" fmla="val 20412"/>
            </a:avLst>
          </a:prstGeom>
          <a:solidFill>
            <a:srgbClr val="FFFDF8"/>
          </a:solidFill>
          <a:ln w="12700">
            <a:solidFill>
              <a:srgbClr val="E2DDD0"/>
            </a:solidFill>
            <a:prstDash val="solid"/>
          </a:ln>
        </p:spPr>
        <p:txBody>
          <a:bodyPr/>
          <a:lstStyle/>
          <a:p>
            <a:endParaRPr lang="pt-BR"/>
          </a:p>
        </p:txBody>
      </p:sp>
      <p:sp>
        <p:nvSpPr>
          <p:cNvPr id="9" name="Text 7"/>
          <p:cNvSpPr/>
          <p:nvPr/>
        </p:nvSpPr>
        <p:spPr>
          <a:xfrm>
            <a:off x="1000760" y="2898301"/>
            <a:ext cx="196215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5A6478"/>
                </a:solidFill>
                <a:latin typeface="Public Sans" pitchFamily="34" charset="0"/>
                <a:ea typeface="Public Sans" pitchFamily="34" charset="-122"/>
                <a:cs typeface="Public Sans" pitchFamily="34" charset="-120"/>
              </a:rPr>
              <a:t>TRF6 · Plenário</a:t>
            </a:r>
            <a:endParaRPr lang="en-US" sz="1200" dirty="0">
              <a:latin typeface="Public Sans" charset="0"/>
              <a:ea typeface="Public Sans" charset="0"/>
              <a:cs typeface="Public Sans" charset="0"/>
            </a:endParaRPr>
          </a:p>
        </p:txBody>
      </p:sp>
      <p:sp>
        <p:nvSpPr>
          <p:cNvPr id="10" name="Text 8"/>
          <p:cNvSpPr/>
          <p:nvPr/>
        </p:nvSpPr>
        <p:spPr>
          <a:xfrm>
            <a:off x="3058160" y="2880519"/>
            <a:ext cx="534228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4213D"/>
                </a:solidFill>
                <a:latin typeface="Public Sans" pitchFamily="34" charset="0"/>
                <a:ea typeface="Public Sans" pitchFamily="34" charset="-122"/>
                <a:cs typeface="Public Sans" pitchFamily="34" charset="-120"/>
              </a:rPr>
              <a:t>MS — GAJ como vencimento (Justiça Federal/SJMG)</a:t>
            </a:r>
            <a:endParaRPr lang="en-US" sz="1400" dirty="0">
              <a:latin typeface="Public Sans" charset="0"/>
              <a:ea typeface="Public Sans" charset="0"/>
              <a:cs typeface="Public Sans" charset="0"/>
            </a:endParaRPr>
          </a:p>
        </p:txBody>
      </p:sp>
      <p:sp>
        <p:nvSpPr>
          <p:cNvPr id="11" name="Text 9"/>
          <p:cNvSpPr/>
          <p:nvPr/>
        </p:nvSpPr>
        <p:spPr>
          <a:xfrm>
            <a:off x="8397240" y="2889408"/>
            <a:ext cx="287782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3A6EA5"/>
                </a:solidFill>
                <a:latin typeface="Public Sans" pitchFamily="34" charset="0"/>
                <a:ea typeface="Public Sans" pitchFamily="34" charset="-122"/>
                <a:cs typeface="Public Sans" pitchFamily="34" charset="-120"/>
              </a:rPr>
              <a:t>Aguardando decisão</a:t>
            </a:r>
            <a:endParaRPr lang="en-US" sz="1300" dirty="0">
              <a:latin typeface="Public Sans" charset="0"/>
              <a:ea typeface="Public Sans" charset="0"/>
              <a:cs typeface="Public Sans" charset="0"/>
            </a:endParaRPr>
          </a:p>
        </p:txBody>
      </p:sp>
      <p:sp>
        <p:nvSpPr>
          <p:cNvPr id="12" name="Shape 10"/>
          <p:cNvSpPr/>
          <p:nvPr/>
        </p:nvSpPr>
        <p:spPr>
          <a:xfrm>
            <a:off x="819150" y="3352561"/>
            <a:ext cx="10553700" cy="466566"/>
          </a:xfrm>
          <a:prstGeom prst="roundRect">
            <a:avLst>
              <a:gd name="adj" fmla="val 20415"/>
            </a:avLst>
          </a:prstGeom>
          <a:solidFill>
            <a:srgbClr val="FFFDF8"/>
          </a:solidFill>
          <a:ln w="12700">
            <a:solidFill>
              <a:srgbClr val="E2DDD0"/>
            </a:solidFill>
            <a:prstDash val="solid"/>
          </a:ln>
        </p:spPr>
        <p:txBody>
          <a:bodyPr/>
          <a:lstStyle/>
          <a:p>
            <a:endParaRPr lang="pt-BR"/>
          </a:p>
        </p:txBody>
      </p:sp>
      <p:sp>
        <p:nvSpPr>
          <p:cNvPr id="13" name="Text 11"/>
          <p:cNvSpPr/>
          <p:nvPr/>
        </p:nvSpPr>
        <p:spPr>
          <a:xfrm>
            <a:off x="1000760" y="3479164"/>
            <a:ext cx="196215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5A6478"/>
                </a:solidFill>
                <a:latin typeface="Public Sans" pitchFamily="34" charset="0"/>
                <a:ea typeface="Public Sans" pitchFamily="34" charset="-122"/>
                <a:cs typeface="Public Sans" pitchFamily="34" charset="-120"/>
              </a:rPr>
              <a:t>TRF6 · 1ª Turma</a:t>
            </a:r>
            <a:endParaRPr lang="en-US" sz="1200" dirty="0">
              <a:latin typeface="Public Sans" charset="0"/>
              <a:ea typeface="Public Sans" charset="0"/>
              <a:cs typeface="Public Sans" charset="0"/>
            </a:endParaRPr>
          </a:p>
        </p:txBody>
      </p:sp>
      <p:sp>
        <p:nvSpPr>
          <p:cNvPr id="14" name="Text 12"/>
          <p:cNvSpPr/>
          <p:nvPr/>
        </p:nvSpPr>
        <p:spPr>
          <a:xfrm>
            <a:off x="3058160" y="3461386"/>
            <a:ext cx="534228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4213D"/>
                </a:solidFill>
                <a:latin typeface="Public Sans" pitchFamily="34" charset="0"/>
                <a:ea typeface="Public Sans" pitchFamily="34" charset="-122"/>
                <a:cs typeface="Public Sans" pitchFamily="34" charset="-120"/>
              </a:rPr>
              <a:t>MS — GAJ como vencimento (TRF6)</a:t>
            </a:r>
            <a:endParaRPr lang="en-US" sz="1400" dirty="0">
              <a:latin typeface="Public Sans" charset="0"/>
              <a:ea typeface="Public Sans" charset="0"/>
              <a:cs typeface="Public Sans" charset="0"/>
            </a:endParaRPr>
          </a:p>
        </p:txBody>
      </p:sp>
      <p:sp>
        <p:nvSpPr>
          <p:cNvPr id="15" name="Text 13"/>
          <p:cNvSpPr/>
          <p:nvPr/>
        </p:nvSpPr>
        <p:spPr>
          <a:xfrm>
            <a:off x="8397240" y="3470275"/>
            <a:ext cx="287782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4213D"/>
                </a:solidFill>
                <a:latin typeface="Public Sans" pitchFamily="34" charset="0"/>
                <a:ea typeface="Public Sans" pitchFamily="34" charset="-122"/>
                <a:cs typeface="Public Sans" pitchFamily="34" charset="-120"/>
              </a:rPr>
              <a:t>Denegada; em apelação</a:t>
            </a:r>
            <a:endParaRPr lang="en-US" sz="1300" dirty="0">
              <a:latin typeface="Public Sans" charset="0"/>
              <a:ea typeface="Public Sans" charset="0"/>
              <a:cs typeface="Public Sans" charset="0"/>
            </a:endParaRPr>
          </a:p>
        </p:txBody>
      </p:sp>
      <p:sp>
        <p:nvSpPr>
          <p:cNvPr id="16" name="Shape 14"/>
          <p:cNvSpPr/>
          <p:nvPr/>
        </p:nvSpPr>
        <p:spPr>
          <a:xfrm>
            <a:off x="819150" y="3933428"/>
            <a:ext cx="10553700" cy="466566"/>
          </a:xfrm>
          <a:prstGeom prst="roundRect">
            <a:avLst>
              <a:gd name="adj" fmla="val 20415"/>
            </a:avLst>
          </a:prstGeom>
          <a:solidFill>
            <a:srgbClr val="FFFDF8"/>
          </a:solidFill>
          <a:ln w="12700">
            <a:solidFill>
              <a:srgbClr val="E2DDD0"/>
            </a:solidFill>
            <a:prstDash val="solid"/>
          </a:ln>
        </p:spPr>
        <p:txBody>
          <a:bodyPr/>
          <a:lstStyle/>
          <a:p>
            <a:endParaRPr lang="pt-BR"/>
          </a:p>
        </p:txBody>
      </p:sp>
      <p:sp>
        <p:nvSpPr>
          <p:cNvPr id="17" name="Text 15"/>
          <p:cNvSpPr/>
          <p:nvPr/>
        </p:nvSpPr>
        <p:spPr>
          <a:xfrm>
            <a:off x="1000760" y="4060031"/>
            <a:ext cx="196215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5A6478"/>
                </a:solidFill>
                <a:latin typeface="Public Sans" pitchFamily="34" charset="0"/>
                <a:ea typeface="Public Sans" pitchFamily="34" charset="-122"/>
                <a:cs typeface="Public Sans" pitchFamily="34" charset="-120"/>
              </a:rPr>
              <a:t>TRF1 · 9ª Turma</a:t>
            </a:r>
            <a:endParaRPr lang="en-US" sz="1200" dirty="0">
              <a:latin typeface="Public Sans" charset="0"/>
              <a:ea typeface="Public Sans" charset="0"/>
              <a:cs typeface="Public Sans" charset="0"/>
            </a:endParaRPr>
          </a:p>
        </p:txBody>
      </p:sp>
      <p:sp>
        <p:nvSpPr>
          <p:cNvPr id="18" name="Text 16"/>
          <p:cNvSpPr/>
          <p:nvPr/>
        </p:nvSpPr>
        <p:spPr>
          <a:xfrm>
            <a:off x="3058160" y="4042252"/>
            <a:ext cx="534228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4213D"/>
                </a:solidFill>
                <a:latin typeface="Public Sans" pitchFamily="34" charset="0"/>
                <a:ea typeface="Public Sans" pitchFamily="34" charset="-122"/>
                <a:cs typeface="Public Sans" pitchFamily="34" charset="-120"/>
              </a:rPr>
              <a:t>MS — GAJ como vencimento (Justiça Militar/STM)</a:t>
            </a:r>
            <a:endParaRPr lang="en-US" sz="1400" dirty="0">
              <a:latin typeface="Public Sans" charset="0"/>
              <a:ea typeface="Public Sans" charset="0"/>
              <a:cs typeface="Public Sans" charset="0"/>
            </a:endParaRPr>
          </a:p>
        </p:txBody>
      </p:sp>
      <p:sp>
        <p:nvSpPr>
          <p:cNvPr id="19" name="Text 17"/>
          <p:cNvSpPr/>
          <p:nvPr/>
        </p:nvSpPr>
        <p:spPr>
          <a:xfrm>
            <a:off x="8397240" y="4051142"/>
            <a:ext cx="287782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4213D"/>
                </a:solidFill>
                <a:latin typeface="Public Sans" pitchFamily="34" charset="0"/>
                <a:ea typeface="Public Sans" pitchFamily="34" charset="-122"/>
                <a:cs typeface="Public Sans" pitchFamily="34" charset="-120"/>
              </a:rPr>
              <a:t>Denegada; em apelação</a:t>
            </a:r>
            <a:endParaRPr lang="en-US" sz="1300" dirty="0">
              <a:latin typeface="Public Sans" charset="0"/>
              <a:ea typeface="Public Sans" charset="0"/>
              <a:cs typeface="Public Sans" charset="0"/>
            </a:endParaRPr>
          </a:p>
        </p:txBody>
      </p:sp>
      <p:sp>
        <p:nvSpPr>
          <p:cNvPr id="20" name="Shape 18"/>
          <p:cNvSpPr/>
          <p:nvPr/>
        </p:nvSpPr>
        <p:spPr>
          <a:xfrm>
            <a:off x="819150" y="4514295"/>
            <a:ext cx="10553700" cy="466566"/>
          </a:xfrm>
          <a:prstGeom prst="roundRect">
            <a:avLst>
              <a:gd name="adj" fmla="val 20415"/>
            </a:avLst>
          </a:prstGeom>
          <a:solidFill>
            <a:srgbClr val="FFFDF8"/>
          </a:solidFill>
          <a:ln w="12700">
            <a:solidFill>
              <a:srgbClr val="E2DDD0"/>
            </a:solidFill>
            <a:prstDash val="solid"/>
          </a:ln>
        </p:spPr>
        <p:txBody>
          <a:bodyPr/>
          <a:lstStyle/>
          <a:p>
            <a:endParaRPr lang="pt-BR"/>
          </a:p>
        </p:txBody>
      </p:sp>
      <p:sp>
        <p:nvSpPr>
          <p:cNvPr id="21" name="Text 19"/>
          <p:cNvSpPr/>
          <p:nvPr/>
        </p:nvSpPr>
        <p:spPr>
          <a:xfrm>
            <a:off x="1000760" y="4640898"/>
            <a:ext cx="196215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5A6478"/>
                </a:solidFill>
                <a:latin typeface="Public Sans" pitchFamily="34" charset="0"/>
                <a:ea typeface="Public Sans" pitchFamily="34" charset="-122"/>
                <a:cs typeface="Public Sans" pitchFamily="34" charset="-120"/>
              </a:rPr>
              <a:t>TRF1 · 1ª Turma</a:t>
            </a:r>
            <a:endParaRPr lang="en-US" sz="1200" dirty="0">
              <a:latin typeface="Public Sans" charset="0"/>
              <a:ea typeface="Public Sans" charset="0"/>
              <a:cs typeface="Public Sans" charset="0"/>
            </a:endParaRPr>
          </a:p>
        </p:txBody>
      </p:sp>
      <p:sp>
        <p:nvSpPr>
          <p:cNvPr id="22" name="Text 20"/>
          <p:cNvSpPr/>
          <p:nvPr/>
        </p:nvSpPr>
        <p:spPr>
          <a:xfrm>
            <a:off x="3058160" y="4623119"/>
            <a:ext cx="534228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4213D"/>
                </a:solidFill>
                <a:latin typeface="Public Sans" pitchFamily="34" charset="0"/>
                <a:ea typeface="Public Sans" pitchFamily="34" charset="-122"/>
                <a:cs typeface="Public Sans" pitchFamily="34" charset="-120"/>
              </a:rPr>
              <a:t>Percepção da GAJ</a:t>
            </a:r>
            <a:endParaRPr lang="en-US" sz="1400" dirty="0">
              <a:latin typeface="Public Sans" charset="0"/>
              <a:ea typeface="Public Sans" charset="0"/>
              <a:cs typeface="Public Sans" charset="0"/>
            </a:endParaRPr>
          </a:p>
        </p:txBody>
      </p:sp>
      <p:sp>
        <p:nvSpPr>
          <p:cNvPr id="23" name="Text 21"/>
          <p:cNvSpPr/>
          <p:nvPr/>
        </p:nvSpPr>
        <p:spPr>
          <a:xfrm>
            <a:off x="8397240" y="4632009"/>
            <a:ext cx="287782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4213D"/>
                </a:solidFill>
                <a:latin typeface="Public Sans" pitchFamily="34" charset="0"/>
                <a:ea typeface="Public Sans" pitchFamily="34" charset="-122"/>
                <a:cs typeface="Public Sans" pitchFamily="34" charset="-120"/>
              </a:rPr>
              <a:t>Improcedente; embargos</a:t>
            </a:r>
            <a:endParaRPr lang="en-US" sz="1300" dirty="0">
              <a:latin typeface="Public Sans" charset="0"/>
              <a:ea typeface="Public Sans" charset="0"/>
              <a:cs typeface="Public Sans" charset="0"/>
            </a:endParaRPr>
          </a:p>
        </p:txBody>
      </p:sp>
      <p:sp>
        <p:nvSpPr>
          <p:cNvPr id="24" name="Shape 22"/>
          <p:cNvSpPr/>
          <p:nvPr/>
        </p:nvSpPr>
        <p:spPr>
          <a:xfrm>
            <a:off x="812800" y="5241212"/>
            <a:ext cx="10566400" cy="600789"/>
          </a:xfrm>
          <a:prstGeom prst="roundRect">
            <a:avLst>
              <a:gd name="adj" fmla="val 16911"/>
            </a:avLst>
          </a:prstGeom>
          <a:solidFill>
            <a:srgbClr val="14213D"/>
          </a:solidFill>
          <a:ln/>
        </p:spPr>
        <p:txBody>
          <a:bodyPr/>
          <a:lstStyle/>
          <a:p>
            <a:endParaRPr lang="pt-BR"/>
          </a:p>
        </p:txBody>
      </p:sp>
      <p:sp>
        <p:nvSpPr>
          <p:cNvPr id="25" name="Text 23"/>
          <p:cNvSpPr/>
          <p:nvPr/>
        </p:nvSpPr>
        <p:spPr>
          <a:xfrm>
            <a:off x="1041400" y="5419012"/>
            <a:ext cx="10412476" cy="270589"/>
          </a:xfrm>
          <a:prstGeom prst="rect">
            <a:avLst/>
          </a:prstGeom>
          <a:noFill/>
          <a:ln/>
        </p:spPr>
        <p:txBody>
          <a:bodyPr wrap="square" lIns="0" tIns="0" rIns="0" bIns="0" rtlCol="0" anchor="t">
            <a:normAutofit/>
          </a:bodyPr>
          <a:lstStyle/>
          <a:p>
            <a:pPr marL="0" indent="0" algn="l">
              <a:lnSpc>
                <a:spcPts val="1969"/>
              </a:lnSpc>
              <a:buNone/>
            </a:pPr>
            <a:r>
              <a:rPr lang="en-US" sz="1406" b="1" dirty="0">
                <a:solidFill>
                  <a:srgbClr val="E8833A"/>
                </a:solidFill>
                <a:latin typeface="Public Sans" pitchFamily="34" charset="0"/>
                <a:ea typeface="Public Sans" pitchFamily="34" charset="-122"/>
                <a:cs typeface="Public Sans" pitchFamily="34" charset="-120"/>
              </a:rPr>
              <a:t>Próximo passo:</a:t>
            </a:r>
            <a:r>
              <a:rPr lang="en-US" sz="1406" dirty="0">
                <a:solidFill>
                  <a:srgbClr val="F6F4EE"/>
                </a:solidFill>
                <a:latin typeface="Public Sans" pitchFamily="34" charset="0"/>
                <a:ea typeface="Public Sans" pitchFamily="34" charset="-122"/>
                <a:cs typeface="Public Sans" pitchFamily="34" charset="-120"/>
              </a:rPr>
              <a:t> sessão de julgamento do MS coletivo da GAJ no TRF6 em 11/11/2026.</a:t>
            </a:r>
            <a:endParaRPr lang="en-US" sz="1406" dirty="0">
              <a:latin typeface="Public Sans" charset="0"/>
              <a:ea typeface="Public Sans" charset="0"/>
              <a:cs typeface="Public Sans" charset="0"/>
            </a:endParaRPr>
          </a:p>
        </p:txBody>
      </p:sp>
      <p:sp>
        <p:nvSpPr>
          <p:cNvPr id="26" name="Text 24"/>
          <p:cNvSpPr/>
          <p:nvPr/>
        </p:nvSpPr>
        <p:spPr>
          <a:xfrm>
            <a:off x="812800" y="6238239"/>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7</a:t>
            </a:r>
            <a:endParaRPr lang="en-US" sz="1200" dirty="0">
              <a:latin typeface="Public Sans" charset="0"/>
              <a:ea typeface="Public Sans" charset="0"/>
              <a:cs typeface="Public Sans"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01A"/>
                </a:solidFill>
                <a:latin typeface="Public Sans" pitchFamily="34" charset="0"/>
                <a:ea typeface="Public Sans" pitchFamily="34" charset="-122"/>
                <a:cs typeface="Public Sans" pitchFamily="34" charset="-120"/>
              </a:rPr>
              <a:t>EM DESTAQUE · APOSENTADORIA E PREVIDÊNCIA</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80164"/>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Oswald" pitchFamily="34" charset="0"/>
                <a:ea typeface="Oswald" pitchFamily="34" charset="-122"/>
                <a:cs typeface="Oswald" pitchFamily="34" charset="-120"/>
              </a:rPr>
              <a:t>Aposentadoria e previdência: 15 ações</a:t>
            </a:r>
            <a:endParaRPr lang="en-US" sz="3600" dirty="0">
              <a:latin typeface="Oswald" charset="0"/>
              <a:ea typeface="Oswald" charset="0"/>
              <a:cs typeface="Oswald" charset="0"/>
            </a:endParaRPr>
          </a:p>
        </p:txBody>
      </p:sp>
      <p:sp>
        <p:nvSpPr>
          <p:cNvPr id="4" name="Shape 2"/>
          <p:cNvSpPr/>
          <p:nvPr/>
        </p:nvSpPr>
        <p:spPr>
          <a:xfrm>
            <a:off x="819150" y="2043429"/>
            <a:ext cx="5207000" cy="1051560"/>
          </a:xfrm>
          <a:prstGeom prst="roundRect">
            <a:avLst>
              <a:gd name="adj" fmla="val 9058"/>
            </a:avLst>
          </a:prstGeom>
          <a:solidFill>
            <a:srgbClr val="FFFDF8"/>
          </a:solidFill>
          <a:ln w="12700">
            <a:solidFill>
              <a:srgbClr val="E2DDD0"/>
            </a:solidFill>
            <a:prstDash val="solid"/>
          </a:ln>
        </p:spPr>
        <p:txBody>
          <a:bodyPr/>
          <a:lstStyle/>
          <a:p>
            <a:endParaRPr lang="pt-BR"/>
          </a:p>
        </p:txBody>
      </p:sp>
      <p:sp>
        <p:nvSpPr>
          <p:cNvPr id="5" name="Text 3"/>
          <p:cNvSpPr/>
          <p:nvPr/>
        </p:nvSpPr>
        <p:spPr>
          <a:xfrm>
            <a:off x="1026160" y="2199642"/>
            <a:ext cx="4936769" cy="4826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4213D"/>
                </a:solidFill>
                <a:latin typeface="Public Sans" pitchFamily="34" charset="0"/>
                <a:ea typeface="Public Sans" pitchFamily="34" charset="-122"/>
                <a:cs typeface="Public Sans" pitchFamily="34" charset="-120"/>
              </a:rPr>
              <a:t>Abono de permanência no 13º, no terço de férias e na licença-prêmio</a:t>
            </a:r>
            <a:endParaRPr lang="en-US" sz="1500" dirty="0">
              <a:latin typeface="Public Sans" charset="0"/>
              <a:ea typeface="Public Sans" charset="0"/>
              <a:cs typeface="Public Sans" charset="0"/>
            </a:endParaRPr>
          </a:p>
        </p:txBody>
      </p:sp>
      <p:sp>
        <p:nvSpPr>
          <p:cNvPr id="6" name="Text 4"/>
          <p:cNvSpPr/>
          <p:nvPr/>
        </p:nvSpPr>
        <p:spPr>
          <a:xfrm>
            <a:off x="1026160" y="2707642"/>
            <a:ext cx="4936769"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B4501A"/>
                </a:solidFill>
                <a:latin typeface="Public Sans" pitchFamily="34" charset="0"/>
                <a:ea typeface="Public Sans" pitchFamily="34" charset="-122"/>
                <a:cs typeface="Public Sans" pitchFamily="34" charset="-120"/>
              </a:rPr>
              <a:t>Parcialmente procedente · apelação</a:t>
            </a:r>
            <a:endParaRPr lang="en-US" sz="1300" dirty="0">
              <a:latin typeface="Public Sans" charset="0"/>
              <a:ea typeface="Public Sans" charset="0"/>
              <a:cs typeface="Public Sans" charset="0"/>
            </a:endParaRPr>
          </a:p>
        </p:txBody>
      </p:sp>
      <p:sp>
        <p:nvSpPr>
          <p:cNvPr id="7" name="Shape 5"/>
          <p:cNvSpPr/>
          <p:nvPr/>
        </p:nvSpPr>
        <p:spPr>
          <a:xfrm>
            <a:off x="6165850" y="2043429"/>
            <a:ext cx="5207000" cy="1051560"/>
          </a:xfrm>
          <a:prstGeom prst="roundRect">
            <a:avLst>
              <a:gd name="adj" fmla="val 9058"/>
            </a:avLst>
          </a:prstGeom>
          <a:solidFill>
            <a:srgbClr val="FFFDF8"/>
          </a:solidFill>
          <a:ln w="12700">
            <a:solidFill>
              <a:srgbClr val="E2DDD0"/>
            </a:solidFill>
            <a:prstDash val="solid"/>
          </a:ln>
        </p:spPr>
        <p:txBody>
          <a:bodyPr/>
          <a:lstStyle/>
          <a:p>
            <a:endParaRPr lang="pt-BR"/>
          </a:p>
        </p:txBody>
      </p:sp>
      <p:sp>
        <p:nvSpPr>
          <p:cNvPr id="8" name="Text 6"/>
          <p:cNvSpPr/>
          <p:nvPr/>
        </p:nvSpPr>
        <p:spPr>
          <a:xfrm>
            <a:off x="6372860" y="2199642"/>
            <a:ext cx="4936769"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4213D"/>
                </a:solidFill>
                <a:latin typeface="Public Sans" pitchFamily="34" charset="0"/>
                <a:ea typeface="Public Sans" pitchFamily="34" charset="-122"/>
                <a:cs typeface="Public Sans" pitchFamily="34" charset="-120"/>
              </a:rPr>
              <a:t>Contribuição sobre adicional de férias</a:t>
            </a:r>
            <a:endParaRPr lang="en-US" sz="1500" dirty="0">
              <a:latin typeface="Public Sans" charset="0"/>
              <a:ea typeface="Public Sans" charset="0"/>
              <a:cs typeface="Public Sans" charset="0"/>
            </a:endParaRPr>
          </a:p>
        </p:txBody>
      </p:sp>
      <p:sp>
        <p:nvSpPr>
          <p:cNvPr id="9" name="Text 7"/>
          <p:cNvSpPr/>
          <p:nvPr/>
        </p:nvSpPr>
        <p:spPr>
          <a:xfrm>
            <a:off x="6372860" y="2479042"/>
            <a:ext cx="4936769"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B4501A"/>
                </a:solidFill>
                <a:latin typeface="Public Sans" pitchFamily="34" charset="0"/>
                <a:ea typeface="Public Sans" pitchFamily="34" charset="-122"/>
                <a:cs typeface="Public Sans" pitchFamily="34" charset="-120"/>
              </a:rPr>
              <a:t>Procedente · apelação</a:t>
            </a:r>
            <a:endParaRPr lang="en-US" sz="1300" dirty="0">
              <a:latin typeface="Public Sans" charset="0"/>
              <a:ea typeface="Public Sans" charset="0"/>
              <a:cs typeface="Public Sans" charset="0"/>
            </a:endParaRPr>
          </a:p>
        </p:txBody>
      </p:sp>
      <p:sp>
        <p:nvSpPr>
          <p:cNvPr id="10" name="Shape 8"/>
          <p:cNvSpPr/>
          <p:nvPr/>
        </p:nvSpPr>
        <p:spPr>
          <a:xfrm>
            <a:off x="819150" y="3234692"/>
            <a:ext cx="5207000" cy="1051560"/>
          </a:xfrm>
          <a:prstGeom prst="roundRect">
            <a:avLst>
              <a:gd name="adj" fmla="val 9058"/>
            </a:avLst>
          </a:prstGeom>
          <a:solidFill>
            <a:srgbClr val="FFFDF8"/>
          </a:solidFill>
          <a:ln w="12700">
            <a:solidFill>
              <a:srgbClr val="E2DDD0"/>
            </a:solidFill>
            <a:prstDash val="solid"/>
          </a:ln>
        </p:spPr>
        <p:txBody>
          <a:bodyPr/>
          <a:lstStyle/>
          <a:p>
            <a:endParaRPr lang="pt-BR"/>
          </a:p>
        </p:txBody>
      </p:sp>
      <p:sp>
        <p:nvSpPr>
          <p:cNvPr id="11" name="Text 9"/>
          <p:cNvSpPr/>
          <p:nvPr/>
        </p:nvSpPr>
        <p:spPr>
          <a:xfrm>
            <a:off x="1026160" y="3390900"/>
            <a:ext cx="4936769" cy="4826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4213D"/>
                </a:solidFill>
                <a:latin typeface="Public Sans" pitchFamily="34" charset="0"/>
                <a:ea typeface="Public Sans" pitchFamily="34" charset="-122"/>
                <a:cs typeface="Public Sans" pitchFamily="34" charset="-120"/>
              </a:rPr>
              <a:t>Alíquotas progressivas e contribuição extraordinária (EC 103)</a:t>
            </a:r>
            <a:endParaRPr lang="en-US" sz="1500" dirty="0">
              <a:latin typeface="Public Sans" charset="0"/>
              <a:ea typeface="Public Sans" charset="0"/>
              <a:cs typeface="Public Sans" charset="0"/>
            </a:endParaRPr>
          </a:p>
        </p:txBody>
      </p:sp>
      <p:sp>
        <p:nvSpPr>
          <p:cNvPr id="12" name="Text 10"/>
          <p:cNvSpPr/>
          <p:nvPr/>
        </p:nvSpPr>
        <p:spPr>
          <a:xfrm>
            <a:off x="1026160" y="3898900"/>
            <a:ext cx="4936769"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3A6EA5"/>
                </a:solidFill>
                <a:latin typeface="Public Sans" pitchFamily="34" charset="0"/>
                <a:ea typeface="Public Sans" pitchFamily="34" charset="-122"/>
                <a:cs typeface="Public Sans" pitchFamily="34" charset="-120"/>
              </a:rPr>
              <a:t>Aguardando sentença</a:t>
            </a:r>
            <a:endParaRPr lang="en-US" sz="1300" dirty="0">
              <a:latin typeface="Public Sans" charset="0"/>
              <a:ea typeface="Public Sans" charset="0"/>
              <a:cs typeface="Public Sans" charset="0"/>
            </a:endParaRPr>
          </a:p>
        </p:txBody>
      </p:sp>
      <p:sp>
        <p:nvSpPr>
          <p:cNvPr id="13" name="Shape 11"/>
          <p:cNvSpPr/>
          <p:nvPr/>
        </p:nvSpPr>
        <p:spPr>
          <a:xfrm>
            <a:off x="6165850" y="3234692"/>
            <a:ext cx="5207000" cy="1051560"/>
          </a:xfrm>
          <a:prstGeom prst="roundRect">
            <a:avLst>
              <a:gd name="adj" fmla="val 9058"/>
            </a:avLst>
          </a:prstGeom>
          <a:solidFill>
            <a:srgbClr val="FFFDF8"/>
          </a:solidFill>
          <a:ln w="12700">
            <a:solidFill>
              <a:srgbClr val="E2DDD0"/>
            </a:solidFill>
            <a:prstDash val="solid"/>
          </a:ln>
        </p:spPr>
        <p:txBody>
          <a:bodyPr/>
          <a:lstStyle/>
          <a:p>
            <a:endParaRPr lang="pt-BR"/>
          </a:p>
        </p:txBody>
      </p:sp>
      <p:sp>
        <p:nvSpPr>
          <p:cNvPr id="14" name="Text 12"/>
          <p:cNvSpPr/>
          <p:nvPr/>
        </p:nvSpPr>
        <p:spPr>
          <a:xfrm>
            <a:off x="6372860" y="3390900"/>
            <a:ext cx="4936769" cy="4826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4213D"/>
                </a:solidFill>
                <a:latin typeface="Public Sans" pitchFamily="34" charset="0"/>
                <a:ea typeface="Public Sans" pitchFamily="34" charset="-122"/>
                <a:cs typeface="Public Sans" pitchFamily="34" charset="-120"/>
              </a:rPr>
              <a:t>Aposentadorias com tempo de serviço (EC 103, art. 25, § 3º)</a:t>
            </a:r>
            <a:endParaRPr lang="en-US" sz="1500" dirty="0">
              <a:latin typeface="Public Sans" charset="0"/>
              <a:ea typeface="Public Sans" charset="0"/>
              <a:cs typeface="Public Sans" charset="0"/>
            </a:endParaRPr>
          </a:p>
        </p:txBody>
      </p:sp>
      <p:sp>
        <p:nvSpPr>
          <p:cNvPr id="15" name="Text 13"/>
          <p:cNvSpPr/>
          <p:nvPr/>
        </p:nvSpPr>
        <p:spPr>
          <a:xfrm>
            <a:off x="6372860" y="3898900"/>
            <a:ext cx="4936769"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3A6EA5"/>
                </a:solidFill>
                <a:latin typeface="Public Sans" pitchFamily="34" charset="0"/>
                <a:ea typeface="Public Sans" pitchFamily="34" charset="-122"/>
                <a:cs typeface="Public Sans" pitchFamily="34" charset="-120"/>
              </a:rPr>
              <a:t>Aguardando sentença</a:t>
            </a:r>
            <a:endParaRPr lang="en-US" sz="1300" dirty="0">
              <a:latin typeface="Public Sans" charset="0"/>
              <a:ea typeface="Public Sans" charset="0"/>
              <a:cs typeface="Public Sans" charset="0"/>
            </a:endParaRPr>
          </a:p>
        </p:txBody>
      </p:sp>
      <p:sp>
        <p:nvSpPr>
          <p:cNvPr id="16" name="Shape 14"/>
          <p:cNvSpPr/>
          <p:nvPr/>
        </p:nvSpPr>
        <p:spPr>
          <a:xfrm>
            <a:off x="819150" y="4425950"/>
            <a:ext cx="5207000" cy="822960"/>
          </a:xfrm>
          <a:prstGeom prst="roundRect">
            <a:avLst>
              <a:gd name="adj" fmla="val 11574"/>
            </a:avLst>
          </a:prstGeom>
          <a:solidFill>
            <a:srgbClr val="FFFDF8"/>
          </a:solidFill>
          <a:ln w="12700">
            <a:solidFill>
              <a:srgbClr val="E2DDD0"/>
            </a:solidFill>
            <a:prstDash val="solid"/>
          </a:ln>
        </p:spPr>
        <p:txBody>
          <a:bodyPr/>
          <a:lstStyle/>
          <a:p>
            <a:endParaRPr lang="pt-BR"/>
          </a:p>
        </p:txBody>
      </p:sp>
      <p:sp>
        <p:nvSpPr>
          <p:cNvPr id="17" name="Text 15"/>
          <p:cNvSpPr/>
          <p:nvPr/>
        </p:nvSpPr>
        <p:spPr>
          <a:xfrm>
            <a:off x="1026160" y="4582164"/>
            <a:ext cx="4936769"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4213D"/>
                </a:solidFill>
                <a:latin typeface="Public Sans" pitchFamily="34" charset="0"/>
                <a:ea typeface="Public Sans" pitchFamily="34" charset="-122"/>
                <a:cs typeface="Public Sans" pitchFamily="34" charset="-120"/>
              </a:rPr>
              <a:t>IR sobre o Benefício Especial (migração ao RPC)</a:t>
            </a:r>
            <a:endParaRPr lang="en-US" sz="1500" dirty="0">
              <a:latin typeface="Public Sans" charset="0"/>
              <a:ea typeface="Public Sans" charset="0"/>
              <a:cs typeface="Public Sans" charset="0"/>
            </a:endParaRPr>
          </a:p>
        </p:txBody>
      </p:sp>
      <p:sp>
        <p:nvSpPr>
          <p:cNvPr id="18" name="Text 16"/>
          <p:cNvSpPr/>
          <p:nvPr/>
        </p:nvSpPr>
        <p:spPr>
          <a:xfrm>
            <a:off x="1026160" y="4861564"/>
            <a:ext cx="4936769"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3A6EA5"/>
                </a:solidFill>
                <a:latin typeface="Public Sans" pitchFamily="34" charset="0"/>
                <a:ea typeface="Public Sans" pitchFamily="34" charset="-122"/>
                <a:cs typeface="Public Sans" pitchFamily="34" charset="-120"/>
              </a:rPr>
              <a:t>Aguardando sentença · tutela negada, agravo</a:t>
            </a:r>
            <a:endParaRPr lang="en-US" sz="1300" dirty="0">
              <a:latin typeface="Public Sans" charset="0"/>
              <a:ea typeface="Public Sans" charset="0"/>
              <a:cs typeface="Public Sans" charset="0"/>
            </a:endParaRPr>
          </a:p>
        </p:txBody>
      </p:sp>
      <p:sp>
        <p:nvSpPr>
          <p:cNvPr id="19" name="Shape 17"/>
          <p:cNvSpPr/>
          <p:nvPr/>
        </p:nvSpPr>
        <p:spPr>
          <a:xfrm>
            <a:off x="6165850" y="4425950"/>
            <a:ext cx="5207000" cy="822960"/>
          </a:xfrm>
          <a:prstGeom prst="roundRect">
            <a:avLst>
              <a:gd name="adj" fmla="val 11574"/>
            </a:avLst>
          </a:prstGeom>
          <a:solidFill>
            <a:srgbClr val="FFFDF8"/>
          </a:solidFill>
          <a:ln w="12700">
            <a:solidFill>
              <a:srgbClr val="E2DDD0"/>
            </a:solidFill>
            <a:prstDash val="solid"/>
          </a:ln>
        </p:spPr>
        <p:txBody>
          <a:bodyPr/>
          <a:lstStyle/>
          <a:p>
            <a:endParaRPr lang="pt-BR"/>
          </a:p>
        </p:txBody>
      </p:sp>
      <p:sp>
        <p:nvSpPr>
          <p:cNvPr id="20" name="Text 18"/>
          <p:cNvSpPr/>
          <p:nvPr/>
        </p:nvSpPr>
        <p:spPr>
          <a:xfrm>
            <a:off x="6372860" y="4582164"/>
            <a:ext cx="4936769"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4213D"/>
                </a:solidFill>
                <a:latin typeface="Public Sans" pitchFamily="34" charset="0"/>
                <a:ea typeface="Public Sans" pitchFamily="34" charset="-122"/>
                <a:cs typeface="Public Sans" pitchFamily="34" charset="-120"/>
              </a:rPr>
              <a:t>Aposentados com doença incapacitante</a:t>
            </a:r>
            <a:endParaRPr lang="en-US" sz="1500" dirty="0">
              <a:latin typeface="Public Sans" charset="0"/>
              <a:ea typeface="Public Sans" charset="0"/>
              <a:cs typeface="Public Sans" charset="0"/>
            </a:endParaRPr>
          </a:p>
        </p:txBody>
      </p:sp>
      <p:sp>
        <p:nvSpPr>
          <p:cNvPr id="21" name="Text 19"/>
          <p:cNvSpPr/>
          <p:nvPr/>
        </p:nvSpPr>
        <p:spPr>
          <a:xfrm>
            <a:off x="6372860" y="4861564"/>
            <a:ext cx="4936769"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4213D"/>
                </a:solidFill>
                <a:latin typeface="Public Sans" pitchFamily="34" charset="0"/>
                <a:ea typeface="Public Sans" pitchFamily="34" charset="-122"/>
                <a:cs typeface="Public Sans" pitchFamily="34" charset="-120"/>
              </a:rPr>
              <a:t>Improcedente · apelação</a:t>
            </a:r>
            <a:endParaRPr lang="en-US" sz="1300" dirty="0">
              <a:latin typeface="Public Sans" charset="0"/>
              <a:ea typeface="Public Sans" charset="0"/>
              <a:cs typeface="Public Sans" charset="0"/>
            </a:endParaRPr>
          </a:p>
        </p:txBody>
      </p:sp>
      <p:sp>
        <p:nvSpPr>
          <p:cNvPr id="22" name="Text 20"/>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9</a:t>
            </a:r>
            <a:endParaRPr lang="en-US" sz="1200" dirty="0">
              <a:latin typeface="Public Sans" charset="0"/>
              <a:ea typeface="Public Sans" charset="0"/>
              <a:cs typeface="Public Sans"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14213D"/>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8833A"/>
                </a:solidFill>
                <a:latin typeface="Public Sans" pitchFamily="34" charset="0"/>
                <a:ea typeface="Public Sans" pitchFamily="34" charset="-122"/>
                <a:cs typeface="Public Sans" pitchFamily="34" charset="-120"/>
              </a:rPr>
              <a:t>CONQUISTAS</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29364"/>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6F4EE"/>
                </a:solidFill>
                <a:latin typeface="Oswald" pitchFamily="34" charset="0"/>
                <a:ea typeface="Oswald" pitchFamily="34" charset="-122"/>
                <a:cs typeface="Oswald" pitchFamily="34" charset="-120"/>
              </a:rPr>
              <a:t>Onde a categoria já tem decisão a favor</a:t>
            </a:r>
            <a:endParaRPr lang="en-US" sz="3600" dirty="0">
              <a:latin typeface="Oswald" charset="0"/>
              <a:ea typeface="Oswald" charset="0"/>
              <a:cs typeface="Oswald" charset="0"/>
            </a:endParaRPr>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2960" y="1945639"/>
          <a:ext cx="10556241" cy="3576320"/>
        </p:xfrm>
        <a:graphic>
          <a:graphicData uri="http://schemas.openxmlformats.org/drawingml/2006/table">
            <a:tbl>
              <a:tblPr/>
              <a:tblGrid>
                <a:gridCol w="3518747">
                  <a:extLst>
                    <a:ext uri="{9D8B030D-6E8A-4147-A177-3AD203B41FA5}">
                      <a16:colId xmlns:a16="http://schemas.microsoft.com/office/drawing/2014/main" val="20000"/>
                    </a:ext>
                  </a:extLst>
                </a:gridCol>
                <a:gridCol w="3518747">
                  <a:extLst>
                    <a:ext uri="{9D8B030D-6E8A-4147-A177-3AD203B41FA5}">
                      <a16:colId xmlns:a16="http://schemas.microsoft.com/office/drawing/2014/main" val="20001"/>
                    </a:ext>
                  </a:extLst>
                </a:gridCol>
                <a:gridCol w="3518747">
                  <a:extLst>
                    <a:ext uri="{9D8B030D-6E8A-4147-A177-3AD203B41FA5}">
                      <a16:colId xmlns:a16="http://schemas.microsoft.com/office/drawing/2014/main" val="20002"/>
                    </a:ext>
                  </a:extLst>
                </a:gridCol>
              </a:tblGrid>
              <a:tr h="325120">
                <a:tc>
                  <a:txBody>
                    <a:bodyPr/>
                    <a:lstStyle/>
                    <a:p>
                      <a:pPr marL="0" indent="0">
                        <a:lnSpc>
                          <a:spcPts val="1680"/>
                        </a:lnSpc>
                        <a:buNone/>
                      </a:pPr>
                      <a:r>
                        <a:rPr lang="en-US" sz="1200" b="1" dirty="0">
                          <a:solidFill>
                            <a:srgbClr val="E8833A"/>
                          </a:solidFill>
                          <a:latin typeface="Public Sans" pitchFamily="34" charset="0"/>
                          <a:ea typeface="Public Sans" pitchFamily="34" charset="-122"/>
                          <a:cs typeface="Public Sans" pitchFamily="34" charset="-120"/>
                        </a:rPr>
                        <a:t>Tema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555E71"/>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555E71"/>
                      </a:solidFill>
                      <a:prstDash val="solid"/>
                      <a:round/>
                      <a:headEnd type="none" w="med" len="med"/>
                      <a:tailEnd type="none" w="med" len="med"/>
                    </a:lnB>
                    <a:solidFill>
                      <a:srgbClr val="26324C"/>
                    </a:solidFill>
                  </a:tcPr>
                </a:tc>
                <a:tc>
                  <a:txBody>
                    <a:bodyPr/>
                    <a:lstStyle/>
                    <a:p>
                      <a:pPr marL="0" indent="0">
                        <a:lnSpc>
                          <a:spcPts val="1680"/>
                        </a:lnSpc>
                        <a:buNone/>
                      </a:pPr>
                      <a:r>
                        <a:rPr lang="en-US" sz="1200" b="1" dirty="0">
                          <a:solidFill>
                            <a:srgbClr val="E8833A"/>
                          </a:solidFill>
                          <a:latin typeface="Public Sans" pitchFamily="34" charset="0"/>
                          <a:ea typeface="Public Sans" pitchFamily="34" charset="-122"/>
                          <a:cs typeface="Public Sans" pitchFamily="34" charset="-120"/>
                        </a:rPr>
                        <a:t>Resultado / fase</a:t>
                      </a:r>
                      <a:endParaRPr lang="en-US" sz="1200" dirty="0">
                        <a:latin typeface="Public Sans" charset="0"/>
                        <a:ea typeface="Public Sans" charset="0"/>
                        <a:cs typeface="Public Sans" charset="0"/>
                      </a:endParaRPr>
                    </a:p>
                  </a:txBody>
                  <a:tcPr marL="101600" marR="101600" marT="50800" marB="50800">
                    <a:lnL w="12700" cap="flat" cmpd="sng" algn="ctr">
                      <a:solidFill>
                        <a:srgbClr val="555E71"/>
                      </a:solidFill>
                      <a:prstDash val="solid"/>
                      <a:round/>
                      <a:headEnd type="none" w="med" len="med"/>
                      <a:tailEnd type="none" w="med" len="med"/>
                    </a:lnL>
                    <a:lnR w="12700" cap="flat" cmpd="sng" algn="ctr">
                      <a:solidFill>
                        <a:srgbClr val="555E71"/>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555E71"/>
                      </a:solidFill>
                      <a:prstDash val="solid"/>
                      <a:round/>
                      <a:headEnd type="none" w="med" len="med"/>
                      <a:tailEnd type="none" w="med" len="med"/>
                    </a:lnB>
                    <a:solidFill>
                      <a:srgbClr val="26324C"/>
                    </a:solidFill>
                  </a:tcPr>
                </a:tc>
                <a:tc>
                  <a:txBody>
                    <a:bodyPr/>
                    <a:lstStyle/>
                    <a:p>
                      <a:pPr marL="0" indent="0">
                        <a:lnSpc>
                          <a:spcPts val="1680"/>
                        </a:lnSpc>
                        <a:buNone/>
                      </a:pPr>
                      <a:r>
                        <a:rPr lang="en-US" sz="1200" b="1" dirty="0">
                          <a:solidFill>
                            <a:srgbClr val="E8833A"/>
                          </a:solidFill>
                          <a:latin typeface="Public Sans" pitchFamily="34" charset="0"/>
                          <a:ea typeface="Public Sans" pitchFamily="34" charset="-122"/>
                          <a:cs typeface="Public Sans" pitchFamily="34" charset="-120"/>
                        </a:rPr>
                        <a:t>Onde</a:t>
                      </a:r>
                      <a:endParaRPr lang="en-US" sz="1200" dirty="0">
                        <a:latin typeface="Public Sans" charset="0"/>
                        <a:ea typeface="Public Sans" charset="0"/>
                        <a:cs typeface="Public Sans" charset="0"/>
                      </a:endParaRPr>
                    </a:p>
                  </a:txBody>
                  <a:tcPr marL="101600" marR="101600" marT="50800" marB="50800">
                    <a:lnL w="12700" cap="flat" cmpd="sng" algn="ctr">
                      <a:solidFill>
                        <a:srgbClr val="555E71"/>
                      </a:solidFill>
                      <a:prstDash val="solid"/>
                      <a:round/>
                      <a:headEnd type="none" w="med" len="med"/>
                      <a:tailEnd type="none" w="med" len="med"/>
                    </a:lnL>
                    <a:lnR w="12700" cap="flat" cmpd="sng" algn="ctr">
                      <a:solidFill>
                        <a:srgbClr val="555E71"/>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555E71"/>
                      </a:solidFill>
                      <a:prstDash val="solid"/>
                      <a:round/>
                      <a:headEnd type="none" w="med" len="med"/>
                      <a:tailEnd type="none" w="med" len="med"/>
                    </a:lnB>
                    <a:solidFill>
                      <a:srgbClr val="26324C"/>
                    </a:solidFill>
                  </a:tcPr>
                </a:tc>
                <a:extLst>
                  <a:ext uri="{0D108BD9-81ED-4DB2-BD59-A6C34878D82A}">
                    <a16:rowId xmlns:a16="http://schemas.microsoft.com/office/drawing/2014/main" val="10000"/>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Reenquadramento funcional</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555E71"/>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Procedente · em cumprimento de sentença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555E71"/>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TRF6 · 3ª Vara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555E71"/>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1"/>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Contribuição sobre adicional de férias</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Procedente · apelação</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TRF1 · 7ª Turma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2"/>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13º e férias com a GAS</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Procedente · apelação</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TRF6</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3"/>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Retroativos de funções comissionadas</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Procedente · apelação</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TRF6</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4"/>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Corte da VPNI (quintos) e da GAE</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Procedente · apelação</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TRF6 · 1ª Turma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5"/>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Absorção da VPI</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Apelação provida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TRF1</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6"/>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Auxílio-transporte</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Parcialmente procedente</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TRF1</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7"/>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Abono de permanência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Parcialmente procedente · apelação</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TRF1</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8"/>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GAJ como vencimento básico (MS)</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Segurança concedida · apelação</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TRF6 · 2ª Turma</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09"/>
                  </a:ext>
                </a:extLst>
              </a:tr>
              <a:tr h="325120">
                <a:tc>
                  <a:txBody>
                    <a:bodyPr/>
                    <a:lstStyle/>
                    <a:p>
                      <a:pPr marL="0" indent="0">
                        <a:lnSpc>
                          <a:spcPts val="1680"/>
                        </a:lnSpc>
                        <a:buNone/>
                      </a:pPr>
                      <a:r>
                        <a:rPr lang="en-US" sz="1200" dirty="0">
                          <a:solidFill>
                            <a:srgbClr val="F6F4EE"/>
                          </a:solidFill>
                          <a:latin typeface="Public Sans" pitchFamily="34" charset="0"/>
                          <a:ea typeface="Public Sans" pitchFamily="34" charset="-122"/>
                          <a:cs typeface="Public Sans" pitchFamily="34" charset="-120"/>
                        </a:rPr>
                        <a:t>Adicional de Qualificação</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F2B880"/>
                          </a:solidFill>
                          <a:latin typeface="Public Sans" pitchFamily="34" charset="0"/>
                          <a:ea typeface="Public Sans" pitchFamily="34" charset="-122"/>
                          <a:cs typeface="Public Sans" pitchFamily="34" charset="-120"/>
                        </a:rPr>
                        <a:t>Ordem concedida · recurso especial</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tc>
                  <a:txBody>
                    <a:bodyPr/>
                    <a:lstStyle/>
                    <a:p>
                      <a:pPr marL="0" indent="0">
                        <a:lnSpc>
                          <a:spcPts val="1680"/>
                        </a:lnSpc>
                        <a:buNone/>
                      </a:pPr>
                      <a:r>
                        <a:rPr lang="en-US" sz="1200" dirty="0">
                          <a:solidFill>
                            <a:srgbClr val="BFCBDA"/>
                          </a:solidFill>
                          <a:latin typeface="Public Sans" pitchFamily="34" charset="0"/>
                          <a:ea typeface="Public Sans" pitchFamily="34" charset="-122"/>
                          <a:cs typeface="Public Sans" pitchFamily="34" charset="-120"/>
                        </a:rPr>
                        <a:t>TRE-MG</a:t>
                      </a:r>
                      <a:endParaRPr lang="en-US" sz="1200" dirty="0">
                        <a:latin typeface="Public Sans" charset="0"/>
                        <a:ea typeface="Public Sans" charset="0"/>
                        <a:cs typeface="Public Sans" charset="0"/>
                      </a:endParaRPr>
                    </a:p>
                  </a:txBody>
                  <a:tcPr marL="101600" marR="101600" marT="50800" marB="50800">
                    <a:lnL w="12700" cap="flat" cmpd="sng" algn="ctr">
                      <a:solidFill>
                        <a:srgbClr val="475165"/>
                      </a:solidFill>
                      <a:prstDash val="solid"/>
                      <a:round/>
                      <a:headEnd type="none" w="med" len="med"/>
                      <a:tailEnd type="none" w="med" len="med"/>
                    </a:lnL>
                    <a:lnR w="12700" cap="flat" cmpd="sng" algn="ctr">
                      <a:solidFill>
                        <a:srgbClr val="475165"/>
                      </a:solidFill>
                      <a:prstDash val="solid"/>
                      <a:round/>
                      <a:headEnd type="none" w="med" len="med"/>
                      <a:tailEnd type="none" w="med" len="med"/>
                    </a:lnR>
                    <a:lnT w="12700" cap="flat" cmpd="sng" algn="ctr">
                      <a:solidFill>
                        <a:srgbClr val="475165"/>
                      </a:solidFill>
                      <a:prstDash val="solid"/>
                      <a:round/>
                      <a:headEnd type="none" w="med" len="med"/>
                      <a:tailEnd type="none" w="med" len="med"/>
                    </a:lnT>
                    <a:lnB w="12700" cap="flat" cmpd="sng" algn="ctr">
                      <a:solidFill>
                        <a:srgbClr val="475165"/>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 name="Text 2"/>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CBDA"/>
                </a:solidFill>
                <a:latin typeface="Public Sans" pitchFamily="34" charset="0"/>
                <a:ea typeface="Public Sans" pitchFamily="34" charset="-122"/>
                <a:cs typeface="Public Sans" pitchFamily="34" charset="-120"/>
              </a:rPr>
              <a:t>Mais 4 processos com decisão favorável cujo objeto está sendo detalhado · 10</a:t>
            </a:r>
            <a:endParaRPr lang="en-US" sz="1200" dirty="0">
              <a:latin typeface="Public Sans" charset="0"/>
              <a:ea typeface="Public Sans" charset="0"/>
              <a:cs typeface="Public Sans"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01A"/>
                </a:solidFill>
                <a:latin typeface="Public Sans" pitchFamily="34" charset="0"/>
                <a:ea typeface="Public Sans" pitchFamily="34" charset="-122"/>
                <a:cs typeface="Public Sans" pitchFamily="34" charset="-120"/>
              </a:rPr>
              <a:t>NOVA ASSESSORIA JURÍDICA</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80164"/>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Oswald" pitchFamily="34" charset="0"/>
                <a:ea typeface="Oswald" pitchFamily="34" charset="-122"/>
                <a:cs typeface="Oswald" pitchFamily="34" charset="-120"/>
              </a:rPr>
              <a:t>A transição da assessoria jurídica está quase concluída</a:t>
            </a:r>
            <a:endParaRPr lang="en-US" sz="3600" dirty="0">
              <a:latin typeface="Oswald" charset="0"/>
              <a:ea typeface="Oswald" charset="0"/>
              <a:cs typeface="Oswald" charset="0"/>
            </a:endParaRPr>
          </a:p>
        </p:txBody>
      </p:sp>
      <p:sp>
        <p:nvSpPr>
          <p:cNvPr id="4" name="Text 2"/>
          <p:cNvSpPr/>
          <p:nvPr/>
        </p:nvSpPr>
        <p:spPr>
          <a:xfrm>
            <a:off x="812800" y="3136900"/>
            <a:ext cx="3662680" cy="1295400"/>
          </a:xfrm>
          <a:prstGeom prst="rect">
            <a:avLst/>
          </a:prstGeom>
          <a:noFill/>
          <a:ln/>
        </p:spPr>
        <p:txBody>
          <a:bodyPr wrap="square" lIns="0" tIns="0" rIns="0" bIns="0" rtlCol="0" anchor="t">
            <a:normAutofit/>
          </a:bodyPr>
          <a:lstStyle/>
          <a:p>
            <a:pPr marL="0" indent="0" algn="l">
              <a:lnSpc>
                <a:spcPts val="10000"/>
              </a:lnSpc>
              <a:buNone/>
            </a:pPr>
            <a:r>
              <a:rPr lang="en-US" sz="10000" b="1" dirty="0">
                <a:solidFill>
                  <a:srgbClr val="B4501A"/>
                </a:solidFill>
                <a:latin typeface="Oswald" pitchFamily="34" charset="0"/>
                <a:ea typeface="Oswald" pitchFamily="34" charset="-122"/>
                <a:cs typeface="Oswald" pitchFamily="34" charset="-120"/>
              </a:rPr>
              <a:t>56</a:t>
            </a:r>
            <a:r>
              <a:rPr lang="en-US" sz="10000" b="1" dirty="0">
                <a:solidFill>
                  <a:srgbClr val="14213D"/>
                </a:solidFill>
                <a:latin typeface="Oswald" pitchFamily="34" charset="0"/>
                <a:ea typeface="Oswald" pitchFamily="34" charset="-122"/>
                <a:cs typeface="Oswald" pitchFamily="34" charset="-120"/>
              </a:rPr>
              <a:t>/62</a:t>
            </a:r>
            <a:endParaRPr lang="en-US" sz="10000" dirty="0">
              <a:latin typeface="Oswald" charset="0"/>
              <a:ea typeface="Oswald" charset="0"/>
              <a:cs typeface="Oswald" charset="0"/>
            </a:endParaRPr>
          </a:p>
        </p:txBody>
      </p:sp>
      <p:sp>
        <p:nvSpPr>
          <p:cNvPr id="5" name="Text 3"/>
          <p:cNvSpPr/>
          <p:nvPr/>
        </p:nvSpPr>
        <p:spPr>
          <a:xfrm>
            <a:off x="812800" y="4457700"/>
            <a:ext cx="3662680" cy="3098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D4A5C"/>
                </a:solidFill>
                <a:latin typeface="Public Sans" pitchFamily="34" charset="0"/>
                <a:ea typeface="Public Sans" pitchFamily="34" charset="-122"/>
                <a:cs typeface="Public Sans" pitchFamily="34" charset="-120"/>
              </a:rPr>
              <a:t>ações coletivas já substabelecidas</a:t>
            </a:r>
            <a:endParaRPr lang="en-US" sz="1600" dirty="0">
              <a:latin typeface="Public Sans" charset="0"/>
              <a:ea typeface="Public Sans" charset="0"/>
              <a:cs typeface="Public Sans" charset="0"/>
            </a:endParaRPr>
          </a:p>
        </p:txBody>
      </p:sp>
      <p:sp>
        <p:nvSpPr>
          <p:cNvPr id="6" name="Text 4"/>
          <p:cNvSpPr/>
          <p:nvPr/>
        </p:nvSpPr>
        <p:spPr>
          <a:xfrm>
            <a:off x="4679950" y="2909571"/>
            <a:ext cx="6692900" cy="947420"/>
          </a:xfrm>
          <a:prstGeom prst="roundRect">
            <a:avLst>
              <a:gd name="adj" fmla="val 10054"/>
            </a:avLst>
          </a:prstGeom>
          <a:solidFill>
            <a:srgbClr val="FFFDF8"/>
          </a:solidFill>
          <a:ln w="12700">
            <a:solidFill>
              <a:srgbClr val="E2DDD0"/>
            </a:solidFill>
            <a:prstDash val="solid"/>
          </a:ln>
        </p:spPr>
        <p:txBody>
          <a:bodyPr wrap="square" lIns="179112" tIns="179112" rIns="0" bIns="153712" rtlCol="0" anchor="t">
            <a:normAutofit/>
          </a:bodyPr>
          <a:lstStyle/>
          <a:p>
            <a:pPr marL="0" indent="0" algn="l">
              <a:lnSpc>
                <a:spcPts val="2100"/>
              </a:lnSpc>
              <a:buNone/>
            </a:pPr>
            <a:r>
              <a:rPr lang="en-US" sz="1500" dirty="0">
                <a:solidFill>
                  <a:srgbClr val="14213D"/>
                </a:solidFill>
                <a:latin typeface="Public Sans" pitchFamily="34" charset="0"/>
                <a:ea typeface="Public Sans" pitchFamily="34" charset="-122"/>
                <a:cs typeface="Public Sans" pitchFamily="34" charset="-120"/>
              </a:rPr>
              <a:t>Desde </a:t>
            </a:r>
            <a:r>
              <a:rPr lang="en-US" sz="1500" b="1" dirty="0">
                <a:solidFill>
                  <a:srgbClr val="14213D"/>
                </a:solidFill>
                <a:latin typeface="Public Sans" pitchFamily="34" charset="0"/>
                <a:ea typeface="Public Sans" pitchFamily="34" charset="-122"/>
                <a:cs typeface="Public Sans" pitchFamily="34" charset="-120"/>
              </a:rPr>
              <a:t>14/10/2026</a:t>
            </a:r>
            <a:r>
              <a:rPr lang="en-US" sz="1500" dirty="0">
                <a:solidFill>
                  <a:srgbClr val="14213D"/>
                </a:solidFill>
                <a:latin typeface="Public Sans" pitchFamily="34" charset="0"/>
                <a:ea typeface="Public Sans" pitchFamily="34" charset="-122"/>
                <a:cs typeface="Public Sans" pitchFamily="34" charset="-120"/>
              </a:rPr>
              <a:t>, a assessoria jurídica do SITRAEMG é feita por </a:t>
            </a:r>
            <a:r>
              <a:rPr lang="en-US" sz="1500" b="1" dirty="0">
                <a:solidFill>
                  <a:srgbClr val="14213D"/>
                </a:solidFill>
                <a:latin typeface="Public Sans" pitchFamily="34" charset="0"/>
                <a:ea typeface="Public Sans" pitchFamily="34" charset="-122"/>
                <a:cs typeface="Public Sans" pitchFamily="34" charset="-120"/>
              </a:rPr>
              <a:t>Barros &amp; Morais Advogados</a:t>
            </a:r>
            <a:r>
              <a:rPr lang="en-US" sz="1500" dirty="0">
                <a:solidFill>
                  <a:srgbClr val="14213D"/>
                </a:solidFill>
                <a:latin typeface="Public Sans" pitchFamily="34" charset="0"/>
                <a:ea typeface="Public Sans" pitchFamily="34" charset="-122"/>
                <a:cs typeface="Public Sans" pitchFamily="34" charset="-120"/>
              </a:rPr>
              <a:t>.</a:t>
            </a:r>
            <a:endParaRPr lang="en-US" sz="1500" dirty="0">
              <a:latin typeface="Public Sans" charset="0"/>
              <a:ea typeface="Public Sans" charset="0"/>
              <a:cs typeface="Public Sans" charset="0"/>
            </a:endParaRPr>
          </a:p>
        </p:txBody>
      </p:sp>
      <p:sp>
        <p:nvSpPr>
          <p:cNvPr id="7" name="Text 5"/>
          <p:cNvSpPr/>
          <p:nvPr/>
        </p:nvSpPr>
        <p:spPr>
          <a:xfrm>
            <a:off x="4679950" y="4022092"/>
            <a:ext cx="6692900" cy="947420"/>
          </a:xfrm>
          <a:prstGeom prst="roundRect">
            <a:avLst>
              <a:gd name="adj" fmla="val 10054"/>
            </a:avLst>
          </a:prstGeom>
          <a:solidFill>
            <a:srgbClr val="FFFDF8"/>
          </a:solidFill>
          <a:ln w="12700">
            <a:solidFill>
              <a:srgbClr val="E2DDD0"/>
            </a:solidFill>
            <a:prstDash val="solid"/>
          </a:ln>
        </p:spPr>
        <p:txBody>
          <a:bodyPr wrap="square" lIns="179112" tIns="179112" rIns="0" bIns="153712" rtlCol="0" anchor="t">
            <a:normAutofit/>
          </a:bodyPr>
          <a:lstStyle/>
          <a:p>
            <a:pPr marL="0" indent="0" algn="l">
              <a:lnSpc>
                <a:spcPts val="2100"/>
              </a:lnSpc>
              <a:buNone/>
            </a:pPr>
            <a:r>
              <a:rPr lang="en-US" sz="1500" dirty="0">
                <a:solidFill>
                  <a:srgbClr val="14213D"/>
                </a:solidFill>
                <a:latin typeface="Public Sans" pitchFamily="34" charset="0"/>
                <a:ea typeface="Public Sans" pitchFamily="34" charset="-122"/>
                <a:cs typeface="Public Sans" pitchFamily="34" charset="-120"/>
              </a:rPr>
              <a:t>Processos individuais de filiados </a:t>
            </a:r>
            <a:r>
              <a:rPr lang="en-US" sz="1500" b="1" dirty="0">
                <a:solidFill>
                  <a:srgbClr val="14213D"/>
                </a:solidFill>
                <a:latin typeface="Public Sans" pitchFamily="34" charset="0"/>
                <a:ea typeface="Public Sans" pitchFamily="34" charset="-122"/>
                <a:cs typeface="Public Sans" pitchFamily="34" charset="-120"/>
              </a:rPr>
              <a:t>em fase de execução</a:t>
            </a:r>
            <a:r>
              <a:rPr lang="en-US" sz="1500" dirty="0">
                <a:solidFill>
                  <a:srgbClr val="14213D"/>
                </a:solidFill>
                <a:latin typeface="Public Sans" pitchFamily="34" charset="0"/>
                <a:ea typeface="Public Sans" pitchFamily="34" charset="-122"/>
                <a:cs typeface="Public Sans" pitchFamily="34" charset="-120"/>
              </a:rPr>
              <a:t> continuam com o escritório anterior.</a:t>
            </a:r>
            <a:endParaRPr lang="en-US" sz="1500" dirty="0">
              <a:latin typeface="Public Sans" charset="0"/>
              <a:ea typeface="Public Sans" charset="0"/>
              <a:cs typeface="Public Sans" charset="0"/>
            </a:endParaRPr>
          </a:p>
        </p:txBody>
      </p:sp>
      <p:sp>
        <p:nvSpPr>
          <p:cNvPr id="8" name="Text 6"/>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11</a:t>
            </a:r>
            <a:endParaRPr lang="en-US" sz="1200" dirty="0">
              <a:latin typeface="Public Sans" charset="0"/>
              <a:ea typeface="Public Sans" charset="0"/>
              <a:cs typeface="Public Sans"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6F4E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4501A"/>
                </a:solidFill>
                <a:latin typeface="Public Sans" pitchFamily="34" charset="0"/>
                <a:ea typeface="Public Sans" pitchFamily="34" charset="-122"/>
                <a:cs typeface="Public Sans" pitchFamily="34" charset="-120"/>
              </a:rPr>
              <a:t>ATENDIMENTO AO FILIADO</a:t>
            </a:r>
            <a:endParaRPr lang="en-US" sz="1200" dirty="0">
              <a:latin typeface="Public Sans" charset="0"/>
              <a:ea typeface="Public Sans" charset="0"/>
              <a:cs typeface="Public Sans" charset="0"/>
            </a:endParaRPr>
          </a:p>
        </p:txBody>
      </p:sp>
      <p:sp>
        <p:nvSpPr>
          <p:cNvPr id="3" name="Text 1"/>
          <p:cNvSpPr>
            <a:spLocks noGrp="1"/>
          </p:cNvSpPr>
          <p:nvPr>
            <p:ph type="title"/>
          </p:nvPr>
        </p:nvSpPr>
        <p:spPr>
          <a:xfrm>
            <a:off x="812800" y="1280164"/>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4213D"/>
                </a:solidFill>
                <a:latin typeface="Oswald" pitchFamily="34" charset="0"/>
                <a:ea typeface="Oswald" pitchFamily="34" charset="-122"/>
                <a:cs typeface="Oswald" pitchFamily="34" charset="-120"/>
              </a:rPr>
              <a:t>Como falar com o jurídico</a:t>
            </a:r>
            <a:endParaRPr lang="en-US" sz="3600" dirty="0">
              <a:latin typeface="Oswald" charset="0"/>
              <a:ea typeface="Oswald" charset="0"/>
              <a:cs typeface="Oswald" charset="0"/>
            </a:endParaRPr>
          </a:p>
        </p:txBody>
      </p:sp>
      <p:sp>
        <p:nvSpPr>
          <p:cNvPr id="4" name="Shape 2"/>
          <p:cNvSpPr/>
          <p:nvPr/>
        </p:nvSpPr>
        <p:spPr>
          <a:xfrm>
            <a:off x="819150" y="2043429"/>
            <a:ext cx="5181600" cy="1465580"/>
          </a:xfrm>
          <a:prstGeom prst="roundRect">
            <a:avLst>
              <a:gd name="adj" fmla="val 8232"/>
            </a:avLst>
          </a:prstGeom>
          <a:solidFill>
            <a:srgbClr val="FFFDF8"/>
          </a:solidFill>
          <a:ln w="12700">
            <a:solidFill>
              <a:srgbClr val="E2DDD0"/>
            </a:solidFill>
            <a:prstDash val="solid"/>
          </a:ln>
        </p:spPr>
        <p:txBody>
          <a:bodyPr/>
          <a:lstStyle/>
          <a:p>
            <a:endParaRPr lang="pt-BR"/>
          </a:p>
        </p:txBody>
      </p:sp>
      <p:pic>
        <p:nvPicPr>
          <p:cNvPr id="5" name="Image 0" descr="Clock"/>
          <p:cNvPicPr>
            <a:picLocks noChangeAspect="1"/>
          </p:cNvPicPr>
          <p:nvPr/>
        </p:nvPicPr>
        <p:blipFill>
          <a:blip r:embed="rId3"/>
          <a:srcRect/>
          <a:stretch/>
        </p:blipFill>
        <p:spPr>
          <a:xfrm>
            <a:off x="1051560" y="2275842"/>
            <a:ext cx="355600" cy="355600"/>
          </a:xfrm>
          <a:prstGeom prst="rect">
            <a:avLst/>
          </a:prstGeom>
        </p:spPr>
      </p:pic>
      <p:sp>
        <p:nvSpPr>
          <p:cNvPr id="6" name="Text 3"/>
          <p:cNvSpPr/>
          <p:nvPr/>
        </p:nvSpPr>
        <p:spPr>
          <a:xfrm>
            <a:off x="1051560" y="2707642"/>
            <a:ext cx="4858283"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Public Sans" pitchFamily="34" charset="0"/>
                <a:ea typeface="Public Sans" pitchFamily="34" charset="-122"/>
                <a:cs typeface="Public Sans" pitchFamily="34" charset="-120"/>
              </a:rPr>
              <a:t>Horário</a:t>
            </a:r>
            <a:endParaRPr lang="en-US" sz="1600" dirty="0">
              <a:latin typeface="Public Sans" charset="0"/>
              <a:ea typeface="Public Sans" charset="0"/>
              <a:cs typeface="Public Sans" charset="0"/>
            </a:endParaRPr>
          </a:p>
        </p:txBody>
      </p:sp>
      <p:sp>
        <p:nvSpPr>
          <p:cNvPr id="7" name="Text 4"/>
          <p:cNvSpPr/>
          <p:nvPr/>
        </p:nvSpPr>
        <p:spPr>
          <a:xfrm>
            <a:off x="1051560" y="3027679"/>
            <a:ext cx="4858283"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Segunda a sexta, 8h–12h e 14h–18h</a:t>
            </a:r>
            <a:endParaRPr lang="en-US" sz="1400" dirty="0">
              <a:latin typeface="Public Sans" charset="0"/>
              <a:ea typeface="Public Sans" charset="0"/>
              <a:cs typeface="Public Sans" charset="0"/>
            </a:endParaRPr>
          </a:p>
        </p:txBody>
      </p:sp>
      <p:sp>
        <p:nvSpPr>
          <p:cNvPr id="8" name="Shape 5"/>
          <p:cNvSpPr/>
          <p:nvPr/>
        </p:nvSpPr>
        <p:spPr>
          <a:xfrm>
            <a:off x="6191250" y="2043429"/>
            <a:ext cx="5181600" cy="1465580"/>
          </a:xfrm>
          <a:prstGeom prst="roundRect">
            <a:avLst>
              <a:gd name="adj" fmla="val 8232"/>
            </a:avLst>
          </a:prstGeom>
          <a:solidFill>
            <a:srgbClr val="FFFDF8"/>
          </a:solidFill>
          <a:ln w="12700">
            <a:solidFill>
              <a:srgbClr val="E2DDD0"/>
            </a:solidFill>
            <a:prstDash val="solid"/>
          </a:ln>
        </p:spPr>
        <p:txBody>
          <a:bodyPr/>
          <a:lstStyle/>
          <a:p>
            <a:endParaRPr lang="pt-BR"/>
          </a:p>
        </p:txBody>
      </p:sp>
      <p:sp>
        <p:nvSpPr>
          <p:cNvPr id="9" name="Text 6"/>
          <p:cNvSpPr/>
          <p:nvPr/>
        </p:nvSpPr>
        <p:spPr>
          <a:xfrm>
            <a:off x="6423660" y="2275842"/>
            <a:ext cx="4858283" cy="309880"/>
          </a:xfrm>
          <a:prstGeom prst="rect">
            <a:avLst/>
          </a:prstGeom>
          <a:noFill/>
          <a:ln/>
        </p:spPr>
        <p:txBody>
          <a:bodyPr wrap="square" lIns="0" tIns="0" rIns="0" bIns="0" rtlCol="0" anchor="t">
            <a:normAutofit/>
          </a:bodyPr>
          <a:lstStyle/>
          <a:p>
            <a:pPr marL="0" indent="0" algn="l">
              <a:lnSpc>
                <a:spcPts val="2240"/>
              </a:lnSpc>
              <a:buNone/>
            </a:pPr>
            <a:endParaRPr lang="en-US" sz="1600" dirty="0">
              <a:latin typeface="Arial" charset="0"/>
              <a:ea typeface="Arial" charset="0"/>
              <a:cs typeface="Arial" charset="0"/>
            </a:endParaRPr>
          </a:p>
        </p:txBody>
      </p:sp>
      <p:sp>
        <p:nvSpPr>
          <p:cNvPr id="10" name="Text 7"/>
          <p:cNvSpPr/>
          <p:nvPr/>
        </p:nvSpPr>
        <p:spPr>
          <a:xfrm>
            <a:off x="6423660" y="2636521"/>
            <a:ext cx="4858283"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Public Sans" pitchFamily="34" charset="0"/>
                <a:ea typeface="Public Sans" pitchFamily="34" charset="-122"/>
                <a:cs typeface="Public Sans" pitchFamily="34" charset="-120"/>
              </a:rPr>
              <a:t>Documentos</a:t>
            </a:r>
            <a:endParaRPr lang="en-US" sz="1600" dirty="0">
              <a:latin typeface="Public Sans" charset="0"/>
              <a:ea typeface="Public Sans" charset="0"/>
              <a:cs typeface="Public Sans" charset="0"/>
            </a:endParaRPr>
          </a:p>
        </p:txBody>
      </p:sp>
      <p:sp>
        <p:nvSpPr>
          <p:cNvPr id="11" name="Text 8"/>
          <p:cNvSpPr/>
          <p:nvPr/>
        </p:nvSpPr>
        <p:spPr>
          <a:xfrm>
            <a:off x="6423660" y="2956564"/>
            <a:ext cx="4858283"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Somente pelo e-mail juridico@sitraemg.org.br</a:t>
            </a:r>
            <a:endParaRPr lang="en-US" sz="1400" dirty="0">
              <a:latin typeface="Public Sans" charset="0"/>
              <a:ea typeface="Public Sans" charset="0"/>
              <a:cs typeface="Public Sans" charset="0"/>
            </a:endParaRPr>
          </a:p>
        </p:txBody>
      </p:sp>
      <p:sp>
        <p:nvSpPr>
          <p:cNvPr id="12" name="Shape 9"/>
          <p:cNvSpPr/>
          <p:nvPr/>
        </p:nvSpPr>
        <p:spPr>
          <a:xfrm>
            <a:off x="819150" y="3699514"/>
            <a:ext cx="5181600" cy="1643380"/>
          </a:xfrm>
          <a:prstGeom prst="roundRect">
            <a:avLst>
              <a:gd name="adj" fmla="val 7342"/>
            </a:avLst>
          </a:prstGeom>
          <a:solidFill>
            <a:srgbClr val="FFFDF8"/>
          </a:solidFill>
          <a:ln w="12700">
            <a:solidFill>
              <a:srgbClr val="E2DDD0"/>
            </a:solidFill>
            <a:prstDash val="solid"/>
          </a:ln>
        </p:spPr>
        <p:txBody>
          <a:bodyPr/>
          <a:lstStyle/>
          <a:p>
            <a:endParaRPr lang="pt-BR"/>
          </a:p>
        </p:txBody>
      </p:sp>
      <p:sp>
        <p:nvSpPr>
          <p:cNvPr id="13" name="Text 10"/>
          <p:cNvSpPr/>
          <p:nvPr/>
        </p:nvSpPr>
        <p:spPr>
          <a:xfrm>
            <a:off x="1051560" y="3931921"/>
            <a:ext cx="4858283" cy="309880"/>
          </a:xfrm>
          <a:prstGeom prst="rect">
            <a:avLst/>
          </a:prstGeom>
          <a:noFill/>
          <a:ln/>
        </p:spPr>
        <p:txBody>
          <a:bodyPr wrap="square" lIns="0" tIns="0" rIns="0" bIns="0" rtlCol="0" anchor="t">
            <a:normAutofit/>
          </a:bodyPr>
          <a:lstStyle/>
          <a:p>
            <a:pPr marL="0" indent="0" algn="l">
              <a:lnSpc>
                <a:spcPts val="2240"/>
              </a:lnSpc>
              <a:buNone/>
            </a:pPr>
            <a:endParaRPr lang="en-US" sz="1600" dirty="0">
              <a:latin typeface="Arial" charset="0"/>
              <a:ea typeface="Arial" charset="0"/>
              <a:cs typeface="Arial" charset="0"/>
            </a:endParaRPr>
          </a:p>
        </p:txBody>
      </p:sp>
      <p:sp>
        <p:nvSpPr>
          <p:cNvPr id="14" name="Text 11"/>
          <p:cNvSpPr/>
          <p:nvPr/>
        </p:nvSpPr>
        <p:spPr>
          <a:xfrm>
            <a:off x="1051560" y="4292600"/>
            <a:ext cx="4858283"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Public Sans" pitchFamily="34" charset="0"/>
                <a:ea typeface="Public Sans" pitchFamily="34" charset="-122"/>
                <a:cs typeface="Public Sans" pitchFamily="34" charset="-120"/>
              </a:rPr>
              <a:t>WhatsApp</a:t>
            </a:r>
            <a:endParaRPr lang="en-US" sz="1600" dirty="0">
              <a:latin typeface="Public Sans" charset="0"/>
              <a:ea typeface="Public Sans" charset="0"/>
              <a:cs typeface="Public Sans" charset="0"/>
            </a:endParaRPr>
          </a:p>
        </p:txBody>
      </p:sp>
      <p:sp>
        <p:nvSpPr>
          <p:cNvPr id="15" name="Text 12"/>
          <p:cNvSpPr/>
          <p:nvPr/>
        </p:nvSpPr>
        <p:spPr>
          <a:xfrm>
            <a:off x="1051560" y="4612642"/>
            <a:ext cx="4858283"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(31) 99091-5210 — para agendar atendimento</a:t>
            </a:r>
            <a:endParaRPr lang="en-US" sz="1400" dirty="0">
              <a:latin typeface="Public Sans" charset="0"/>
              <a:ea typeface="Public Sans" charset="0"/>
              <a:cs typeface="Public Sans" charset="0"/>
            </a:endParaRPr>
          </a:p>
        </p:txBody>
      </p:sp>
      <p:sp>
        <p:nvSpPr>
          <p:cNvPr id="16" name="Shape 13"/>
          <p:cNvSpPr/>
          <p:nvPr/>
        </p:nvSpPr>
        <p:spPr>
          <a:xfrm>
            <a:off x="6191250" y="3699514"/>
            <a:ext cx="5181600" cy="1643380"/>
          </a:xfrm>
          <a:prstGeom prst="roundRect">
            <a:avLst>
              <a:gd name="adj" fmla="val 7342"/>
            </a:avLst>
          </a:prstGeom>
          <a:solidFill>
            <a:srgbClr val="FFFDF8"/>
          </a:solidFill>
          <a:ln w="12700">
            <a:solidFill>
              <a:srgbClr val="E2DDD0"/>
            </a:solidFill>
            <a:prstDash val="solid"/>
          </a:ln>
        </p:spPr>
        <p:txBody>
          <a:bodyPr/>
          <a:lstStyle/>
          <a:p>
            <a:endParaRPr lang="pt-BR"/>
          </a:p>
        </p:txBody>
      </p:sp>
      <p:sp>
        <p:nvSpPr>
          <p:cNvPr id="17" name="Text 14"/>
          <p:cNvSpPr/>
          <p:nvPr/>
        </p:nvSpPr>
        <p:spPr>
          <a:xfrm>
            <a:off x="6423660" y="3931921"/>
            <a:ext cx="4858283" cy="309880"/>
          </a:xfrm>
          <a:prstGeom prst="rect">
            <a:avLst/>
          </a:prstGeom>
          <a:noFill/>
          <a:ln/>
        </p:spPr>
        <p:txBody>
          <a:bodyPr wrap="square" lIns="0" tIns="0" rIns="0" bIns="0" rtlCol="0" anchor="t">
            <a:normAutofit/>
          </a:bodyPr>
          <a:lstStyle/>
          <a:p>
            <a:pPr marL="0" indent="0" algn="l">
              <a:lnSpc>
                <a:spcPts val="2240"/>
              </a:lnSpc>
              <a:buNone/>
            </a:pPr>
            <a:endParaRPr lang="en-US" sz="1600" dirty="0">
              <a:latin typeface="Arial" charset="0"/>
              <a:ea typeface="Arial" charset="0"/>
              <a:cs typeface="Arial" charset="0"/>
            </a:endParaRPr>
          </a:p>
        </p:txBody>
      </p:sp>
      <p:sp>
        <p:nvSpPr>
          <p:cNvPr id="18" name="Text 15"/>
          <p:cNvSpPr/>
          <p:nvPr/>
        </p:nvSpPr>
        <p:spPr>
          <a:xfrm>
            <a:off x="6423660" y="4292600"/>
            <a:ext cx="4858283"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Public Sans" pitchFamily="34" charset="0"/>
                <a:ea typeface="Public Sans" pitchFamily="34" charset="-122"/>
                <a:cs typeface="Public Sans" pitchFamily="34" charset="-120"/>
              </a:rPr>
              <a:t>Presencial ou virtual</a:t>
            </a:r>
            <a:endParaRPr lang="en-US" sz="1600" dirty="0">
              <a:latin typeface="Public Sans" charset="0"/>
              <a:ea typeface="Public Sans" charset="0"/>
              <a:cs typeface="Public Sans" charset="0"/>
            </a:endParaRPr>
          </a:p>
        </p:txBody>
      </p:sp>
      <p:sp>
        <p:nvSpPr>
          <p:cNvPr id="19" name="Text 16"/>
          <p:cNvSpPr/>
          <p:nvPr/>
        </p:nvSpPr>
        <p:spPr>
          <a:xfrm>
            <a:off x="6423660" y="4612642"/>
            <a:ext cx="4858283" cy="52324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A5C"/>
                </a:solidFill>
                <a:latin typeface="Public Sans" pitchFamily="34" charset="0"/>
                <a:ea typeface="Public Sans" pitchFamily="34" charset="-122"/>
                <a:cs typeface="Public Sans" pitchFamily="34" charset="-120"/>
              </a:rPr>
              <a:t>Sempre com agendamento prévio · retorno em até 2 dias úteis</a:t>
            </a:r>
            <a:endParaRPr lang="en-US" sz="1400" dirty="0">
              <a:latin typeface="Public Sans" charset="0"/>
              <a:ea typeface="Public Sans" charset="0"/>
              <a:cs typeface="Public Sans" charset="0"/>
            </a:endParaRPr>
          </a:p>
        </p:txBody>
      </p:sp>
      <p:sp>
        <p:nvSpPr>
          <p:cNvPr id="20" name="Text 17"/>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478"/>
                </a:solidFill>
                <a:latin typeface="Public Sans" pitchFamily="34" charset="0"/>
                <a:ea typeface="Public Sans" pitchFamily="34" charset="-122"/>
                <a:cs typeface="Public Sans" pitchFamily="34" charset="-120"/>
              </a:rPr>
              <a:t>SITRAEMG · Ações coletivas · Fonte: mapeamento interno, movimentações até set/2026 · 12</a:t>
            </a:r>
            <a:endParaRPr lang="en-US" sz="1200" dirty="0">
              <a:latin typeface="Public Sans" charset="0"/>
              <a:ea typeface="Public Sans" charset="0"/>
              <a:cs typeface="Public Sans"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E883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2400300"/>
            <a:ext cx="10883392" cy="1168400"/>
          </a:xfrm>
          <a:prstGeom prst="rect">
            <a:avLst/>
          </a:prstGeom>
          <a:noFill/>
          <a:ln/>
        </p:spPr>
        <p:txBody>
          <a:bodyPr wrap="square" lIns="0" tIns="0" rIns="0" bIns="0" rtlCol="0" anchor="t">
            <a:normAutofit/>
          </a:bodyPr>
          <a:lstStyle/>
          <a:p>
            <a:pPr marL="0" indent="0" algn="l">
              <a:lnSpc>
                <a:spcPts val="9000"/>
              </a:lnSpc>
              <a:buNone/>
            </a:pPr>
            <a:r>
              <a:rPr lang="en-US" sz="9000" b="1" i="0" dirty="0">
                <a:solidFill>
                  <a:srgbClr val="14213D"/>
                </a:solidFill>
                <a:latin typeface="Oswald" pitchFamily="34" charset="0"/>
                <a:ea typeface="Oswald" pitchFamily="34" charset="-122"/>
                <a:cs typeface="Oswald" pitchFamily="34" charset="-120"/>
              </a:rPr>
              <a:t>Perguntas?</a:t>
            </a:r>
            <a:endParaRPr lang="en-US" sz="9000" dirty="0">
              <a:latin typeface="Oswald" charset="0"/>
              <a:ea typeface="Oswald" charset="0"/>
              <a:cs typeface="Oswald" charset="0"/>
            </a:endParaRPr>
          </a:p>
        </p:txBody>
      </p:sp>
      <p:sp>
        <p:nvSpPr>
          <p:cNvPr id="3" name="Text 1"/>
          <p:cNvSpPr/>
          <p:nvPr/>
        </p:nvSpPr>
        <p:spPr>
          <a:xfrm>
            <a:off x="812800" y="3746500"/>
            <a:ext cx="8502650" cy="7366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14213D"/>
                </a:solidFill>
                <a:latin typeface="Public Sans" pitchFamily="34" charset="0"/>
                <a:ea typeface="Public Sans" pitchFamily="34" charset="-122"/>
                <a:cs typeface="Public Sans" pitchFamily="34" charset="-120"/>
              </a:rPr>
              <a:t>A ação coletiva é de todos. Acompanhar é a melhor forma de fortalecer cada uma delas.</a:t>
            </a:r>
            <a:endParaRPr lang="en-US" sz="2000" dirty="0">
              <a:latin typeface="Public Sans" charset="0"/>
              <a:ea typeface="Public Sans" charset="0"/>
              <a:cs typeface="Public Sans" charset="0"/>
            </a:endParaRPr>
          </a:p>
        </p:txBody>
      </p:sp>
      <p:sp>
        <p:nvSpPr>
          <p:cNvPr id="4" name="Text 2"/>
          <p:cNvSpPr/>
          <p:nvPr/>
        </p:nvSpPr>
        <p:spPr>
          <a:xfrm>
            <a:off x="812800" y="5999479"/>
            <a:ext cx="915670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4213D"/>
                </a:solidFill>
                <a:latin typeface="Public Sans" pitchFamily="34" charset="0"/>
                <a:ea typeface="Public Sans" pitchFamily="34" charset="-122"/>
                <a:cs typeface="Public Sans" pitchFamily="34" charset="-120"/>
              </a:rPr>
              <a:t>Barros &amp; Morais Advogados — Assessoria Jurídica do SITRAEMG · juridico@sitraemg.org.br</a:t>
            </a:r>
            <a:endParaRPr lang="en-US" sz="1400" dirty="0">
              <a:latin typeface="Public Sans" charset="0"/>
              <a:ea typeface="Public Sans" charset="0"/>
              <a:cs typeface="Public Sans" charset="0"/>
            </a:endParaRPr>
          </a:p>
        </p:txBody>
      </p:sp>
    </p:spTree>
  </p:cSld>
  <p:clrMapOvr>
    <a:masterClrMapping/>
  </p:clrMapOvr>
</p:sld>
</file>

<file path=ppt/theme/theme1.xml><?xml version="1.0" encoding="utf-8"?>
<a:theme xmlns:a="http://schemas.openxmlformats.org/drawingml/2006/main" name="Ações Coletivas do SITRAEMG — Panorama para os Filiados">
  <a:themeElements>
    <a:clrScheme name="Ações Coletivas do SITRAEMG — Panorama para os Filiados">
      <a:dk1>
        <a:srgbClr val="14213D"/>
      </a:dk1>
      <a:lt1>
        <a:srgbClr val="F6F4EE"/>
      </a:lt1>
      <a:dk2>
        <a:srgbClr val="4D5669"/>
      </a:dk2>
      <a:lt2>
        <a:srgbClr val="DFDFDC"/>
      </a:lt2>
      <a:accent1>
        <a:srgbClr val="3A6EA5"/>
      </a:accent1>
      <a:accent2>
        <a:srgbClr val="B4501A"/>
      </a:accent2>
      <a:accent3>
        <a:srgbClr val="E8833A"/>
      </a:accent3>
      <a:accent4>
        <a:srgbClr val="9FB7D4"/>
      </a:accent4>
      <a:accent5>
        <a:srgbClr val="5A6478"/>
      </a:accent5>
      <a:accent6>
        <a:srgbClr val="3D4A5C"/>
      </a:accent6>
      <a:hlink>
        <a:srgbClr val="0563C1"/>
      </a:hlink>
      <a:folHlink>
        <a:srgbClr val="954F72"/>
      </a:folHlink>
    </a:clrScheme>
    <a:fontScheme name="Ações Coletivas do SITRAEMG — Panorama para os Filiados">
      <a:majorFont>
        <a:latin typeface="Public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1730</Words>
  <Application>Microsoft Office PowerPoint</Application>
  <PresentationFormat>Widescreen</PresentationFormat>
  <Paragraphs>233</Paragraphs>
  <Slides>12</Slides>
  <Notes>12</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12</vt:i4>
      </vt:variant>
    </vt:vector>
  </HeadingPairs>
  <TitlesOfParts>
    <vt:vector size="16" baseType="lpstr">
      <vt:lpstr>Oswald</vt:lpstr>
      <vt:lpstr>Arial</vt:lpstr>
      <vt:lpstr>Public Sans</vt:lpstr>
      <vt:lpstr>Ações Coletivas do SITRAEMG — Panorama para os Filiados</vt:lpstr>
      <vt:lpstr>Nossas ações coletivas: onde estamos</vt:lpstr>
      <vt:lpstr>A luta jurídica da categoria cabe em quatro números</vt:lpstr>
      <vt:lpstr>Quatro em cada cinco ações tramitam no TRF6 ou no TRF1</vt:lpstr>
      <vt:lpstr>Ações ajuizadas por ano: pico em 2012 e retomada em 2026</vt:lpstr>
      <vt:lpstr>Seis frentes de luta</vt:lpstr>
      <vt:lpstr>Metade das ações está em fase de recurso</vt:lpstr>
      <vt:lpstr>GAJ: cinco ações, uma vitória já conquistada</vt:lpstr>
      <vt:lpstr>Aposentadoria e previdência: 15 ações</vt:lpstr>
      <vt:lpstr>Onde a categoria já tem decisão a favor</vt:lpstr>
      <vt:lpstr>A transição da assessoria jurídica está quase concluída</vt:lpstr>
      <vt:lpstr>Como falar com o jurídico</vt:lpstr>
      <vt:lpstr>Perguntas?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Ações Coletivas do SITRAEMG — Panorama para os Filiados</dc:title>
  <dc:subject/>
  <dc:creator>Rose Morais</dc:creator>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presentationâ€™s text: its family and style names and the weight and style it declares were rewritten, and any digital signature, which no longer matched, was removed. Google Fonts serves each family in parts, one file per range of characters, so these may not be a familyâ€™s complete files. Each familyâ€™s copyright lines and license follow, and each family stays under its own license; if you pass this file on, keep these notices with it.
Public Sans
Copyright 2015 The Public Sans Project Authors (https://github.com/uswds/public-sans)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dc:description>
  <cp:lastModifiedBy>ROSELINE RABELO DE MORAIS</cp:lastModifiedBy>
  <cp:revision>2</cp:revision>
  <dcterms:created xsi:type="dcterms:W3CDTF">2026-11-04T21:29:43Z</dcterms:created>
  <dcterms:modified xsi:type="dcterms:W3CDTF">2026-11-04T21:48:55Z</dcterms:modified>
</cp:coreProperties>
</file>