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14"/>
  </p:notesMasterIdLst>
  <p:sldIdLst>
    <p:sldId id="283" r:id="rId5"/>
    <p:sldId id="284" r:id="rId6"/>
    <p:sldId id="304" r:id="rId7"/>
    <p:sldId id="305" r:id="rId8"/>
    <p:sldId id="306" r:id="rId9"/>
    <p:sldId id="307" r:id="rId10"/>
    <p:sldId id="308" r:id="rId11"/>
    <p:sldId id="285" r:id="rId12"/>
    <p:sldId id="289" r:id="rId13"/>
  </p:sldIdLst>
  <p:sldSz cx="14630400" cy="8229600"/>
  <p:notesSz cx="8229600" cy="14630400"/>
  <p:embeddedFontLst>
    <p:embeddedFont>
      <p:font typeface="Aptos Narrow" panose="020B0004020202020204" pitchFamily="34" charset="0"/>
      <p:regular r:id="rId15"/>
      <p:bold r:id="rId16"/>
      <p:italic r:id="rId17"/>
      <p:boldItalic r:id="rId18"/>
    </p:embeddedFont>
    <p:embeddedFont>
      <p:font typeface="Open Sans" panose="020B0606030504020204" pitchFamily="34" charset="0"/>
      <p:regular r:id="rId19"/>
      <p:bold r:id="rId20"/>
      <p:italic r:id="rId21"/>
      <p:boldItalic r:id="rId22"/>
    </p:embeddedFont>
    <p:embeddedFont>
      <p:font typeface="Open Sans Light" panose="020B0306030504020204" pitchFamily="34" charset="0"/>
      <p:regular r:id="rId23"/>
      <p:italic r:id="rId24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F591F2D-8BCD-25E6-857C-B29F90F33685}" name="Gabriel Egídio França" initials="GE" userId="S::gabriel.franca@funprespjud.com.br::52f17274-1f7b-40bc-9c36-d97c9d7120a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DD08B6-9061-43CC-B27E-43F26A804BC8}" v="777" dt="2026-05-20T17:00:14.974"/>
    <p1510:client id="{83A237C4-80EB-460D-8869-9E13D843EDD8}" v="240" dt="2026-05-20T17:08:11.428"/>
    <p1510:client id="{F804E020-F171-42C8-8ED4-0B20B5825A03}" v="74" dt="2026-05-20T17:32:08.1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7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judfunpresp.sharepoint.com/sites/Arquivos/PRESI/GERIS/_RESTRITO/1.%20Riscos%20de%20Investimentos/1.%20Relat&#243;rios/2026/4.%20Abril/Relat&#243;rio_Tabela_Gr&#225;ficos%2004_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judfunpresp.sharepoint.com/sites/Arquivos/PRESI/GERIS/_RESTRITO/1.%20Riscos%20de%20Investimentos/1.%20Relat&#243;rios/2026/4.%20Abril/Relat&#243;rio_Tabela_Gr&#225;ficos%2004_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20" normalizeH="0" baseline="0">
                <a:solidFill>
                  <a:schemeClr val="accent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lang="pt-BR" sz="1800">
                <a:solidFill>
                  <a:schemeClr val="accent1">
                    <a:lumMod val="50000"/>
                  </a:schemeClr>
                </a:solidFill>
              </a:rPr>
              <a:t>patrimônio PB</a:t>
            </a:r>
          </a:p>
          <a:p>
            <a:pPr>
              <a:defRPr sz="18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pt-BR" sz="1800">
                <a:solidFill>
                  <a:schemeClr val="accent1">
                    <a:lumMod val="50000"/>
                  </a:schemeClr>
                </a:solidFill>
              </a:rPr>
              <a:t>FUNPREsP-JUd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20" normalizeH="0" baseline="0">
              <a:solidFill>
                <a:schemeClr val="accent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pt-B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8097062579821201E-2"/>
          <c:y val="0.16635679540437728"/>
          <c:w val="0.94380587484035761"/>
          <c:h val="0.71614228851837258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'Evolução Patrimonial'!$N$141:$N$142</c:f>
              <c:numCache>
                <c:formatCode>mmm\-yy</c:formatCode>
                <c:ptCount val="2"/>
                <c:pt idx="0">
                  <c:v>45777</c:v>
                </c:pt>
                <c:pt idx="1">
                  <c:v>46142</c:v>
                </c:pt>
              </c:numCache>
            </c:numRef>
          </c:cat>
          <c:val>
            <c:numRef>
              <c:f>'Evolução Patrimonial'!$O$141:$O$142</c:f>
              <c:numCache>
                <c:formatCode>0.00</c:formatCode>
                <c:ptCount val="2"/>
                <c:pt idx="0">
                  <c:v>4.6742289118857325</c:v>
                </c:pt>
                <c:pt idx="1">
                  <c:v>6.2515884685147549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FA-4ED3-9C8B-0D0B9FBED3F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668191872"/>
        <c:axId val="1668193792"/>
        <c:axId val="0"/>
      </c:bar3DChart>
      <c:catAx>
        <c:axId val="16681918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2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pt-BR"/>
          </a:p>
        </c:txPr>
        <c:crossAx val="1668193792"/>
        <c:crosses val="autoZero"/>
        <c:auto val="0"/>
        <c:lblAlgn val="ctr"/>
        <c:lblOffset val="100"/>
        <c:noMultiLvlLbl val="0"/>
      </c:catAx>
      <c:valAx>
        <c:axId val="1668193792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1668191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>
          <a:solidFill>
            <a:schemeClr val="tx2">
              <a:lumMod val="90000"/>
              <a:lumOff val="10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US" sz="2400" b="1" i="0" u="none" strike="noStrike" kern="1200" spc="0" baseline="0">
                <a:solidFill>
                  <a:schemeClr val="accent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lang="en-US" sz="2400" b="1" i="0" u="none" strike="noStrike" kern="1200" spc="0" baseline="0">
                <a:solidFill>
                  <a:schemeClr val="accent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Alocação Plano de Benefícios - PB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2400" b="1" i="0" u="none" strike="noStrike" kern="1200" spc="0" baseline="0">
              <a:solidFill>
                <a:schemeClr val="accent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Aderência_PI_Legal!$K$10</c:f>
              <c:strCache>
                <c:ptCount val="1"/>
                <c:pt idx="0">
                  <c:v> Alocação Atual 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15-4DE7-A3D7-9F35A740F7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15-4DE7-A3D7-9F35A740F7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415-4DE7-A3D7-9F35A740F7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415-4DE7-A3D7-9F35A740F7F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415-4DE7-A3D7-9F35A740F7F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415-4DE7-A3D7-9F35A740F7F8}"/>
              </c:ext>
            </c:extLst>
          </c:dPt>
          <c:dLbls>
            <c:dLbl>
              <c:idx val="0"/>
              <c:layout>
                <c:manualLayout>
                  <c:x val="4.9107224678054659E-2"/>
                  <c:y val="-3.1910070748646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15-4DE7-A3D7-9F35A740F7F8}"/>
                </c:ext>
              </c:extLst>
            </c:dLbl>
            <c:dLbl>
              <c:idx val="1"/>
              <c:layout>
                <c:manualLayout>
                  <c:x val="-6.6947613956964786E-3"/>
                  <c:y val="6.8601109236028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15-4DE7-A3D7-9F35A740F7F8}"/>
                </c:ext>
              </c:extLst>
            </c:dLbl>
            <c:dLbl>
              <c:idx val="2"/>
              <c:layout>
                <c:manualLayout>
                  <c:x val="-1.6054624586736312E-2"/>
                  <c:y val="1.1332522466911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415-4DE7-A3D7-9F35A740F7F8}"/>
                </c:ext>
              </c:extLst>
            </c:dLbl>
            <c:dLbl>
              <c:idx val="4"/>
              <c:layout>
                <c:manualLayout>
                  <c:x val="-3.7324669372326151E-3"/>
                  <c:y val="-1.16548270771374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415-4DE7-A3D7-9F35A740F7F8}"/>
                </c:ext>
              </c:extLst>
            </c:dLbl>
            <c:dLbl>
              <c:idx val="5"/>
              <c:layout>
                <c:manualLayout>
                  <c:x val="6.1618748168047702E-2"/>
                  <c:y val="-5.187851204561281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415-4DE7-A3D7-9F35A740F7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Aderência_PI_Legal!$J$12:$J$17</c:f>
              <c:strCache>
                <c:ptCount val="6"/>
                <c:pt idx="0">
                  <c:v>Renda Fixa</c:v>
                </c:pt>
                <c:pt idx="1">
                  <c:v>Renda Variável</c:v>
                </c:pt>
                <c:pt idx="2">
                  <c:v>Estruturados</c:v>
                </c:pt>
                <c:pt idx="3">
                  <c:v>Exterior</c:v>
                </c:pt>
                <c:pt idx="4">
                  <c:v>Imobiliário</c:v>
                </c:pt>
                <c:pt idx="5">
                  <c:v>Empréstimo Participantes</c:v>
                </c:pt>
              </c:strCache>
            </c:strRef>
          </c:cat>
          <c:val>
            <c:numRef>
              <c:f>Aderência_PI_Legal!$K$12:$K$17</c:f>
              <c:numCache>
                <c:formatCode>0.00%</c:formatCode>
                <c:ptCount val="6"/>
                <c:pt idx="0">
                  <c:v>0.86262815457143383</c:v>
                </c:pt>
                <c:pt idx="1">
                  <c:v>7.0736405405124547E-2</c:v>
                </c:pt>
                <c:pt idx="2">
                  <c:v>3.2510815231076302E-2</c:v>
                </c:pt>
                <c:pt idx="3">
                  <c:v>1.2370472714926053E-2</c:v>
                </c:pt>
                <c:pt idx="4">
                  <c:v>2.1702868353966374E-2</c:v>
                </c:pt>
                <c:pt idx="5">
                  <c:v>5.1283723724603979E-5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415-4DE7-A3D7-9F35A740F7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solidFill>
            <a:schemeClr val="bg1">
              <a:alpha val="96000"/>
            </a:schemeClr>
          </a:solidFill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6357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Colocar numa caixa só</a:t>
            </a:r>
          </a:p>
        </p:txBody>
      </p:sp>
    </p:spTree>
    <p:extLst>
      <p:ext uri="{BB962C8B-B14F-4D97-AF65-F5344CB8AC3E}">
        <p14:creationId xmlns:p14="http://schemas.microsoft.com/office/powerpoint/2010/main" val="74028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202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FDA59-25D4-BE8E-2E68-3F1F3E2D6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4AB5700-D638-659C-D43C-BC58233BFC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AFBA076-ECEF-C103-AE35-C74EDAD09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6063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734A9-98F3-6181-21B1-565CA4E60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9B2D500-775F-B830-48F8-E6911D0C58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D789B6F-C5F0-736E-90CB-7EC4CC398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617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043A1-6F2E-A3C4-46DF-0B4FED0B7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244DAED-F853-4458-FC6D-5935CFB34C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E5A48DF-0AAF-700F-8D2C-D2E6D527E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7873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BAFB8-2616-9E62-9C67-5DDFC4F93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3F08B79-794D-30AC-09CE-47D3497DBF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2F84103-2A67-0A86-9195-9E500E1A6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7960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ED575-4966-C4DA-ED9A-C4ACEFDF8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6245B6B-BF13-21F4-45FD-23CF732117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D669189-B277-CC39-85BE-71D475127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364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r>
              <a:rPr lang="pt-BR"/>
              <a:t>Observar o número bilhão / milhão – Em janeiro o percentual de evolução foi de 35,41%</a:t>
            </a:r>
          </a:p>
        </p:txBody>
      </p:sp>
    </p:spTree>
    <p:extLst>
      <p:ext uri="{BB962C8B-B14F-4D97-AF65-F5344CB8AC3E}">
        <p14:creationId xmlns:p14="http://schemas.microsoft.com/office/powerpoint/2010/main" val="3999003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C3A4E3-C0B0-04FB-EE10-BF3C79C9F6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FE584B-D317-7C25-9D86-7468968B47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48E384-61BA-E4FD-A983-0AC4C1C84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C9CC2-6472-4F42-A495-BC28BF3CA570}" type="datetimeFigureOut">
              <a:rPr lang="pt-BR" smtClean="0"/>
              <a:t>26/05/2026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B1BEA3-3D5E-3A12-35E6-419904492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7F09E5-1CB0-E75B-EA1A-4017BE117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EC8BC-37C2-3342-8FDF-5BB3270DF6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92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2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653FC69-4370-1A74-1A50-0D5070D36D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6"/>
            <a:ext cx="14653751" cy="8244000"/>
          </a:xfrm>
          <a:prstGeom prst="rect">
            <a:avLst/>
          </a:prstGeom>
        </p:spPr>
      </p:pic>
      <p:sp>
        <p:nvSpPr>
          <p:cNvPr id="9" name="TextBox 12">
            <a:extLst>
              <a:ext uri="{FF2B5EF4-FFF2-40B4-BE49-F238E27FC236}">
                <a16:creationId xmlns:a16="http://schemas.microsoft.com/office/drawing/2014/main" id="{05358471-B3B4-AF3F-1F07-643B47611297}"/>
              </a:ext>
            </a:extLst>
          </p:cNvPr>
          <p:cNvSpPr txBox="1"/>
          <p:nvPr/>
        </p:nvSpPr>
        <p:spPr>
          <a:xfrm>
            <a:off x="296120" y="1920702"/>
            <a:ext cx="14097213" cy="18846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endParaRPr lang="pt-BR" sz="3600" noProof="0" dirty="0">
              <a:solidFill>
                <a:srgbClr val="EA9B1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Montserrat Ultra-Bold"/>
            </a:endParaRPr>
          </a:p>
          <a:p>
            <a:pPr algn="ctr">
              <a:lnSpc>
                <a:spcPts val="5000"/>
              </a:lnSpc>
            </a:pPr>
            <a:r>
              <a:rPr lang="pt-BR" sz="3600" b="1" noProof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Ultra-Bold"/>
              </a:rPr>
              <a:t>LIVE SOBRE A FUNPRESP-JUD</a:t>
            </a:r>
          </a:p>
          <a:p>
            <a:pPr algn="ctr">
              <a:lnSpc>
                <a:spcPts val="5000"/>
              </a:lnSpc>
            </a:pPr>
            <a:r>
              <a:rPr lang="pt-BR" sz="3600" b="1" noProof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Ultra-Bold"/>
              </a:rPr>
              <a:t>ADESÃO, MIGRAÇÃO E IMPACTOS NA APOSENTADORIA DOS SERVIDORES</a:t>
            </a:r>
            <a:endParaRPr lang="pt-BR" sz="3600" noProof="0" dirty="0">
              <a:solidFill>
                <a:srgbClr val="EA9B1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Montserrat Ultra-Bold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5653BDF-C38F-9089-5455-5729F4AB8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431" y="7264220"/>
            <a:ext cx="2734871" cy="61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ogo-branco">
            <a:extLst>
              <a:ext uri="{FF2B5EF4-FFF2-40B4-BE49-F238E27FC236}">
                <a16:creationId xmlns:a16="http://schemas.microsoft.com/office/drawing/2014/main" id="{CEF22FE3-FEA7-DB77-0297-87D19F943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20" y="328963"/>
            <a:ext cx="2555254" cy="1262769"/>
          </a:xfrm>
          <a:prstGeom prst="rect">
            <a:avLst/>
          </a:prstGeom>
          <a:solidFill>
            <a:srgbClr val="FF0000"/>
          </a:solidFill>
        </p:spPr>
      </p:pic>
    </p:spTree>
    <p:extLst>
      <p:ext uri="{BB962C8B-B14F-4D97-AF65-F5344CB8AC3E}">
        <p14:creationId xmlns:p14="http://schemas.microsoft.com/office/powerpoint/2010/main" val="827863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6A397-9AF1-B810-8CB9-F4262E347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2">
            <a:extLst>
              <a:ext uri="{FF2B5EF4-FFF2-40B4-BE49-F238E27FC236}">
                <a16:creationId xmlns:a16="http://schemas.microsoft.com/office/drawing/2014/main" id="{D3D2E353-0650-AC24-F9E5-4222F275D79B}"/>
              </a:ext>
            </a:extLst>
          </p:cNvPr>
          <p:cNvSpPr/>
          <p:nvPr/>
        </p:nvSpPr>
        <p:spPr>
          <a:xfrm>
            <a:off x="383822" y="579745"/>
            <a:ext cx="13862756" cy="6669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ü"/>
            </a:pPr>
            <a:endParaRPr lang="pt-BR" sz="2800" b="1" u="sng" noProof="0" dirty="0">
              <a:solidFill>
                <a:schemeClr val="tx2">
                  <a:lumMod val="50000"/>
                </a:scheme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algn="just">
              <a:lnSpc>
                <a:spcPts val="3500"/>
              </a:lnSpc>
              <a:spcBef>
                <a:spcPts val="600"/>
              </a:spcBef>
              <a:buSzPct val="100000"/>
            </a:pPr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 – REGIMES PREVIDENCIÁRIOS</a:t>
            </a:r>
          </a:p>
          <a:p>
            <a:pPr algn="just">
              <a:lnSpc>
                <a:spcPts val="3500"/>
              </a:lnSpc>
              <a:spcBef>
                <a:spcPts val="600"/>
              </a:spcBef>
              <a:buSzPct val="100000"/>
            </a:pPr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    a) RPPS (Regime Próprio de Previdência Social), de </a:t>
            </a:r>
            <a:r>
              <a:rPr lang="pt-BR" sz="2800" b="1" u="sng" dirty="0">
                <a:solidFill>
                  <a:schemeClr val="tx2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caráter compulsório</a:t>
            </a:r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     aplicável aos servidores públicos, e concede benefícios:</a:t>
            </a:r>
          </a:p>
          <a:p>
            <a:pPr marL="914400" lvl="1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Integrais (paridade e integralidade): até 31/12/2003</a:t>
            </a:r>
          </a:p>
          <a:p>
            <a:pPr marL="914400" lvl="1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Média salarial: entre 1º/1/2004 a 13/10/2013</a:t>
            </a:r>
          </a:p>
          <a:p>
            <a:pPr marL="914400" lvl="1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Teto do RGPS: a partir de 14/10/2013</a:t>
            </a:r>
          </a:p>
          <a:p>
            <a:pPr lvl="1" algn="just">
              <a:lnSpc>
                <a:spcPts val="3500"/>
              </a:lnSpc>
              <a:spcBef>
                <a:spcPts val="600"/>
              </a:spcBef>
              <a:buSzPct val="100000"/>
            </a:pPr>
            <a:endParaRPr lang="pt-BR" sz="2800" b="1" dirty="0">
              <a:solidFill>
                <a:schemeClr val="tx2">
                  <a:lumMod val="50000"/>
                </a:scheme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0" lvl="1" algn="just">
              <a:lnSpc>
                <a:spcPts val="3500"/>
              </a:lnSpc>
              <a:spcBef>
                <a:spcPts val="600"/>
              </a:spcBef>
              <a:buSzPct val="100000"/>
            </a:pPr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    b) RPC (Regime de Previdência Complementar), de </a:t>
            </a:r>
            <a:r>
              <a:rPr lang="pt-BR" sz="2800" b="1" u="sng" dirty="0">
                <a:solidFill>
                  <a:schemeClr val="tx2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caráter facultativo</a:t>
            </a:r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aplicável aos servidores públicos que aderirem ao Plano de Benefícios </a:t>
            </a:r>
            <a:r>
              <a:rPr lang="pt-BR" sz="2800" b="1" dirty="0" err="1">
                <a:solidFill>
                  <a:schemeClr val="tx2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JusMP</a:t>
            </a:r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-Prev, administrado pela Funpresp-Jud.</a:t>
            </a:r>
          </a:p>
          <a:p>
            <a:pPr marL="0" lvl="1" algn="just">
              <a:lnSpc>
                <a:spcPts val="3500"/>
              </a:lnSpc>
              <a:spcBef>
                <a:spcPts val="600"/>
              </a:spcBef>
              <a:buSzPct val="100000"/>
            </a:pPr>
            <a:endParaRPr lang="pt-BR" sz="2800" b="1" dirty="0">
              <a:solidFill>
                <a:schemeClr val="tx2">
                  <a:lumMod val="50000"/>
                </a:scheme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0" lvl="1" algn="just">
              <a:lnSpc>
                <a:spcPts val="3500"/>
              </a:lnSpc>
              <a:spcBef>
                <a:spcPts val="600"/>
              </a:spcBef>
              <a:buSzPct val="100000"/>
            </a:pPr>
            <a:r>
              <a:rPr lang="pt-BR" sz="2800" b="1" dirty="0">
                <a:solidFill>
                  <a:schemeClr val="tx2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    c) RGPS (Regime Geral de Previdência Social), aplicável aos empregados celetistas, serve de balizador dos benefícios pagos pelo RPPS. </a:t>
            </a:r>
          </a:p>
          <a:p>
            <a:pPr lvl="1" algn="just">
              <a:lnSpc>
                <a:spcPts val="2300"/>
              </a:lnSpc>
              <a:spcBef>
                <a:spcPts val="600"/>
              </a:spcBef>
              <a:buSzPct val="100000"/>
            </a:pPr>
            <a:endParaRPr lang="pt-BR" sz="2800" b="1" dirty="0">
              <a:solidFill>
                <a:schemeClr val="tx2">
                  <a:lumMod val="50000"/>
                </a:scheme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algn="just">
              <a:lnSpc>
                <a:spcPts val="2300"/>
              </a:lnSpc>
              <a:spcBef>
                <a:spcPts val="600"/>
              </a:spcBef>
              <a:buSzPct val="100000"/>
            </a:pPr>
            <a:endParaRPr lang="pt-BR" sz="2800" b="1" dirty="0">
              <a:solidFill>
                <a:schemeClr val="tx2">
                  <a:lumMod val="50000"/>
                </a:scheme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algn="just">
              <a:lnSpc>
                <a:spcPts val="2300"/>
              </a:lnSpc>
              <a:spcBef>
                <a:spcPts val="600"/>
              </a:spcBef>
              <a:buSzPct val="100000"/>
            </a:pPr>
            <a:endParaRPr lang="pt-BR" sz="2800" b="1" dirty="0">
              <a:solidFill>
                <a:schemeClr val="tx2">
                  <a:lumMod val="50000"/>
                </a:scheme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algn="just">
              <a:lnSpc>
                <a:spcPts val="2300"/>
              </a:lnSpc>
              <a:spcBef>
                <a:spcPts val="600"/>
              </a:spcBef>
              <a:buSzPct val="100000"/>
            </a:pPr>
            <a:endParaRPr lang="pt-BR" sz="2800" b="1" u="sng" noProof="0" dirty="0">
              <a:solidFill>
                <a:schemeClr val="tx2">
                  <a:lumMod val="50000"/>
                </a:scheme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C31F00C1-C3E4-8644-87E9-BC5A5C0C8EE6}"/>
              </a:ext>
            </a:extLst>
          </p:cNvPr>
          <p:cNvGrpSpPr/>
          <p:nvPr/>
        </p:nvGrpSpPr>
        <p:grpSpPr>
          <a:xfrm>
            <a:off x="10990729" y="7373092"/>
            <a:ext cx="3404966" cy="579745"/>
            <a:chOff x="14624579" y="9486900"/>
            <a:chExt cx="3404966" cy="57974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27611C-8D46-39D5-2EC1-E3896449080C}"/>
                </a:ext>
              </a:extLst>
            </p:cNvPr>
            <p:cNvSpPr txBox="1"/>
            <p:nvPr/>
          </p:nvSpPr>
          <p:spPr>
            <a:xfrm>
              <a:off x="14624579" y="9575051"/>
              <a:ext cx="2642966" cy="4028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02266" lvl="1" algn="r">
                <a:lnSpc>
                  <a:spcPts val="3500"/>
                </a:lnSpc>
              </a:pPr>
              <a:r>
                <a:rPr lang="pt-BR" sz="2000" b="1" noProof="0" dirty="0">
                  <a:solidFill>
                    <a:srgbClr val="13519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Source Sans Pro"/>
                </a:rPr>
                <a:t>Maio/2026   |</a:t>
              </a:r>
            </a:p>
          </p:txBody>
        </p: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53D05A7C-20C7-D8DB-9EE1-0CAE781B2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49800" y="9486900"/>
              <a:ext cx="579745" cy="579745"/>
            </a:xfrm>
            <a:prstGeom prst="rect">
              <a:avLst/>
            </a:prstGeom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39B02C73-353A-62BF-5601-75177B4B1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57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618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2963F-0EE6-C992-D50B-D2AD1CDD2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2">
            <a:extLst>
              <a:ext uri="{FF2B5EF4-FFF2-40B4-BE49-F238E27FC236}">
                <a16:creationId xmlns:a16="http://schemas.microsoft.com/office/drawing/2014/main" id="{10751B38-F09E-5AC9-017E-34D3180F23D1}"/>
              </a:ext>
            </a:extLst>
          </p:cNvPr>
          <p:cNvSpPr/>
          <p:nvPr/>
        </p:nvSpPr>
        <p:spPr>
          <a:xfrm>
            <a:off x="406400" y="980559"/>
            <a:ext cx="13851467" cy="6268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300"/>
              </a:lnSpc>
              <a:spcBef>
                <a:spcPts val="600"/>
              </a:spcBef>
              <a:buSzPct val="100000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II – DIFERENÇA DE MIGRAÇÃO E ADESÃO</a:t>
            </a:r>
          </a:p>
          <a:p>
            <a:pPr algn="just">
              <a:lnSpc>
                <a:spcPts val="2300"/>
              </a:lnSpc>
              <a:spcBef>
                <a:spcPts val="600"/>
              </a:spcBef>
              <a:buSzPct val="100000"/>
            </a:pPr>
            <a:endParaRPr lang="pt-BR" sz="2800" b="1" noProof="0" dirty="0">
              <a:solidFill>
                <a:schemeClr val="accent1">
                  <a:lumMod val="50000"/>
                </a:scheme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914400" lvl="1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MIGRAÇÃO: opção irrevogável e irretratável do servidor, que passa a ter seus benefícios previdenciários (aposentadoria e pensão) limitados ao teto do RGPS (R$ 8.475,55) e recebe uma compensação pelo período em que contribuiu acima do referido teto, chamado de Benefício Especial (BE).</a:t>
            </a:r>
          </a:p>
          <a:p>
            <a:pPr lvl="1" algn="just">
              <a:lnSpc>
                <a:spcPts val="3500"/>
              </a:lnSpc>
              <a:spcBef>
                <a:spcPts val="600"/>
              </a:spcBef>
              <a:buSzPct val="100000"/>
            </a:pPr>
            <a:endParaRPr lang="pt-BR" sz="2800" b="1" dirty="0">
              <a:solidFill>
                <a:schemeClr val="accent1">
                  <a:lumMod val="50000"/>
                </a:scheme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914400" lvl="1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pt-BR" sz="2800" b="1" noProof="0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DESÃO: opção pelo RPC, configurado pela inscrição no Plano de Benefícios </a:t>
            </a:r>
            <a:r>
              <a:rPr lang="pt-BR" sz="2800" b="1" dirty="0" err="1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JusMP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-Prev, administrado pela Funpresp-Jud.</a:t>
            </a:r>
          </a:p>
          <a:p>
            <a:pPr lvl="1" algn="just">
              <a:lnSpc>
                <a:spcPts val="3500"/>
              </a:lnSpc>
              <a:spcBef>
                <a:spcPts val="600"/>
              </a:spcBef>
              <a:buSzPct val="100000"/>
            </a:pPr>
            <a:endParaRPr lang="pt-BR" sz="2800" b="1" dirty="0">
              <a:solidFill>
                <a:schemeClr val="accent1">
                  <a:lumMod val="50000"/>
                </a:scheme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914400" lvl="1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pt-BR" sz="2800" b="1" noProof="0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ADESÃO COMO VINCULADO – </a:t>
            </a:r>
            <a:r>
              <a:rPr lang="pt-BR" sz="2800" b="1" u="sng" noProof="0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IMPORTANTE!</a:t>
            </a:r>
          </a:p>
          <a:p>
            <a:pPr lvl="1" algn="just">
              <a:lnSpc>
                <a:spcPts val="3500"/>
              </a:lnSpc>
              <a:spcBef>
                <a:spcPts val="600"/>
              </a:spcBef>
              <a:buSzPct val="100000"/>
            </a:pPr>
            <a:r>
              <a:rPr lang="pt-BR" sz="2800" b="1" noProof="0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	Considerar a adesão como vinculado, para contratar o seguro de renda.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DA838A68-6734-9F6C-2B67-C2DDDC830DDB}"/>
              </a:ext>
            </a:extLst>
          </p:cNvPr>
          <p:cNvGrpSpPr/>
          <p:nvPr/>
        </p:nvGrpSpPr>
        <p:grpSpPr>
          <a:xfrm>
            <a:off x="10990729" y="7373092"/>
            <a:ext cx="3404966" cy="579745"/>
            <a:chOff x="14624579" y="9486900"/>
            <a:chExt cx="3404966" cy="57974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3FC925E-27C7-885A-3683-4EE12D31ABBE}"/>
                </a:ext>
              </a:extLst>
            </p:cNvPr>
            <p:cNvSpPr txBox="1"/>
            <p:nvPr/>
          </p:nvSpPr>
          <p:spPr>
            <a:xfrm>
              <a:off x="14624579" y="9575051"/>
              <a:ext cx="2642966" cy="4028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02266" lvl="1" algn="r">
                <a:lnSpc>
                  <a:spcPts val="3500"/>
                </a:lnSpc>
              </a:pPr>
              <a:r>
                <a:rPr lang="pt-BR" sz="2000" b="1" noProof="0" dirty="0">
                  <a:solidFill>
                    <a:srgbClr val="13519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Source Sans Pro"/>
                </a:rPr>
                <a:t>Maio/2026   |</a:t>
              </a:r>
            </a:p>
          </p:txBody>
        </p: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5847FDC5-0D14-EE71-6678-AE09D746B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49800" y="9486900"/>
              <a:ext cx="579745" cy="579745"/>
            </a:xfrm>
            <a:prstGeom prst="rect">
              <a:avLst/>
            </a:prstGeom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CC9D70B5-6BDB-1D1E-DD39-BDD422B0C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57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439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583FA-6CAE-E80B-82AA-575A7A36D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2">
            <a:extLst>
              <a:ext uri="{FF2B5EF4-FFF2-40B4-BE49-F238E27FC236}">
                <a16:creationId xmlns:a16="http://schemas.microsoft.com/office/drawing/2014/main" id="{F8C9CC36-B292-EF21-F462-3916232BC77A}"/>
              </a:ext>
            </a:extLst>
          </p:cNvPr>
          <p:cNvSpPr/>
          <p:nvPr/>
        </p:nvSpPr>
        <p:spPr>
          <a:xfrm>
            <a:off x="361244" y="980559"/>
            <a:ext cx="13896623" cy="6268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300"/>
              </a:lnSpc>
              <a:spcBef>
                <a:spcPts val="600"/>
              </a:spcBef>
              <a:buSzPct val="100000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III – REABERTURA DO PRAZO DE MIGRAÇÃO</a:t>
            </a:r>
          </a:p>
          <a:p>
            <a:pPr algn="just">
              <a:lnSpc>
                <a:spcPts val="2300"/>
              </a:lnSpc>
              <a:spcBef>
                <a:spcPts val="600"/>
              </a:spcBef>
              <a:buSzPct val="100000"/>
            </a:pPr>
            <a:endParaRPr lang="pt-BR" sz="2800" b="1" noProof="0" dirty="0">
              <a:solidFill>
                <a:schemeClr val="accent1">
                  <a:lumMod val="50000"/>
                </a:scheme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914400" lvl="1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POSSIBILIDADE DE NOVA JANELA </a:t>
            </a:r>
          </a:p>
          <a:p>
            <a:pPr marL="892175" lvl="1" algn="just">
              <a:lnSpc>
                <a:spcPts val="3500"/>
              </a:lnSpc>
              <a:spcBef>
                <a:spcPts val="600"/>
              </a:spcBef>
              <a:buSzPct val="100000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Funpresp-Jud e a Funpresp-</a:t>
            </a:r>
            <a:r>
              <a:rPr lang="pt-BR" sz="2800" b="1" dirty="0" err="1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Exe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estão num esforço conjunto de levantamento de dados e construção de argumentos para levar ao Governo Federal uma proposta conjunta de reabertura do prazo de migração.</a:t>
            </a:r>
          </a:p>
          <a:p>
            <a:pPr lvl="1" algn="just">
              <a:lnSpc>
                <a:spcPts val="3500"/>
              </a:lnSpc>
              <a:spcBef>
                <a:spcPts val="600"/>
              </a:spcBef>
              <a:buSzPct val="100000"/>
            </a:pPr>
            <a:endParaRPr lang="pt-BR" sz="2800" b="1" dirty="0">
              <a:solidFill>
                <a:schemeClr val="accent1">
                  <a:lumMod val="50000"/>
                </a:scheme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914400" lvl="1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pt-BR" sz="2800" b="1" noProof="0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PROVIDÊNCIAS POR PARTE DOS INTERESSADOS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</a:t>
            </a:r>
          </a:p>
          <a:p>
            <a:pPr marL="1371600" lvl="2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pt-BR" sz="2800" b="1" noProof="0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Averbar eventuais Certidões de Tempo de Contribuição (CTC)</a:t>
            </a:r>
          </a:p>
          <a:p>
            <a:pPr marL="1371600" lvl="2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Providenciar as certidões com o histórico de contribuições para o RPPS</a:t>
            </a:r>
          </a:p>
          <a:p>
            <a:pPr marL="1371600" lvl="2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pt-BR" sz="2800" b="1" noProof="0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Solicitar o cálculo do BE, assim que o prazo for reaberto</a:t>
            </a:r>
          </a:p>
          <a:p>
            <a:pPr marL="1371600" lvl="2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Buscar informações qualificadas para tomar a melhor decisão</a:t>
            </a:r>
            <a:endParaRPr lang="pt-BR" sz="2800" b="1" noProof="0" dirty="0">
              <a:solidFill>
                <a:schemeClr val="accent1">
                  <a:lumMod val="50000"/>
                </a:scheme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D0FEEA14-34D9-98ED-473D-D09536355C34}"/>
              </a:ext>
            </a:extLst>
          </p:cNvPr>
          <p:cNvGrpSpPr/>
          <p:nvPr/>
        </p:nvGrpSpPr>
        <p:grpSpPr>
          <a:xfrm>
            <a:off x="10990729" y="7373092"/>
            <a:ext cx="3404966" cy="579745"/>
            <a:chOff x="14624579" y="9486900"/>
            <a:chExt cx="3404966" cy="57974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3B0E43D-9BAA-313D-30DA-28848087B1F6}"/>
                </a:ext>
              </a:extLst>
            </p:cNvPr>
            <p:cNvSpPr txBox="1"/>
            <p:nvPr/>
          </p:nvSpPr>
          <p:spPr>
            <a:xfrm>
              <a:off x="14624579" y="9575051"/>
              <a:ext cx="2642966" cy="4028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02266" lvl="1" algn="r">
                <a:lnSpc>
                  <a:spcPts val="3500"/>
                </a:lnSpc>
              </a:pPr>
              <a:r>
                <a:rPr lang="pt-BR" sz="2000" b="1" noProof="0" dirty="0">
                  <a:solidFill>
                    <a:srgbClr val="13519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Source Sans Pro"/>
                </a:rPr>
                <a:t>Maio/2026   |</a:t>
              </a:r>
            </a:p>
          </p:txBody>
        </p: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5BFE8B26-3D66-4AE6-34F0-ABD5C6282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49800" y="9486900"/>
              <a:ext cx="579745" cy="579745"/>
            </a:xfrm>
            <a:prstGeom prst="rect">
              <a:avLst/>
            </a:prstGeom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702BD61E-FD2E-2EBA-23A1-AA28F89E5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57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765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31065-7497-30C1-59F1-0F3063E8E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2">
            <a:extLst>
              <a:ext uri="{FF2B5EF4-FFF2-40B4-BE49-F238E27FC236}">
                <a16:creationId xmlns:a16="http://schemas.microsoft.com/office/drawing/2014/main" id="{F911D53A-DE3F-CFDD-22A1-F6CFDBFA2FB0}"/>
              </a:ext>
            </a:extLst>
          </p:cNvPr>
          <p:cNvSpPr/>
          <p:nvPr/>
        </p:nvSpPr>
        <p:spPr>
          <a:xfrm>
            <a:off x="366888" y="886253"/>
            <a:ext cx="13896623" cy="6268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3500"/>
              </a:lnSpc>
              <a:spcBef>
                <a:spcPts val="600"/>
              </a:spcBef>
              <a:buSzPct val="100000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III – REABERTURA DO PRAZO DE MIGRAÇÃO</a:t>
            </a:r>
          </a:p>
          <a:p>
            <a:pPr marL="914400" lvl="1" indent="-457200" algn="just">
              <a:lnSpc>
                <a:spcPts val="50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pt-BR" sz="2800" b="1" noProof="0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 QUE CONSIDERAR NA SUA ANÁLISE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</a:t>
            </a:r>
          </a:p>
          <a:p>
            <a:pPr marL="1371600" lvl="2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pt-BR" sz="2800" b="1" noProof="0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Cotejo entre as opções postas: o que é melhor financeiramente? </a:t>
            </a:r>
          </a:p>
          <a:p>
            <a:pPr marL="1828800" lvl="3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Inexistência de data-base no RPPS x Reajuste anual para o migrado</a:t>
            </a:r>
          </a:p>
          <a:p>
            <a:pPr marL="1828800" lvl="3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pt-BR" sz="2800" b="1" noProof="0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Contribuição previdenciária (não migrado) x isenção (migrado)</a:t>
            </a:r>
          </a:p>
          <a:p>
            <a:pPr marL="1828800" lvl="3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Considerar que não incide qualquer redutor sobre o BE</a:t>
            </a:r>
          </a:p>
          <a:p>
            <a:pPr marL="1828800" lvl="3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pt-BR" sz="2800" b="1" noProof="0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Atenção especial para quem possui VPNI (quintos)</a:t>
            </a:r>
          </a:p>
          <a:p>
            <a:pPr marL="1828800" lvl="3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Isenção de imposto de renda sobre o BE (decisão judicial)</a:t>
            </a:r>
          </a:p>
          <a:p>
            <a:pPr marL="1828800" lvl="3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pt-BR" sz="2800" b="1" noProof="0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Possibilidade de pagamento de imposto de renda de apenas 10%, 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 aderir ao RPC</a:t>
            </a:r>
          </a:p>
          <a:p>
            <a:pPr marL="1433513" lvl="3" indent="-450850" algn="just">
              <a:lnSpc>
                <a:spcPts val="5000"/>
              </a:lnSpc>
              <a:spcBef>
                <a:spcPts val="6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IMPORTANTE:</a:t>
            </a:r>
          </a:p>
          <a:p>
            <a:pPr marL="1897063" lvl="4" indent="-457200" algn="just">
              <a:lnSpc>
                <a:spcPts val="35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Estar confortável com a decisão tomada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C5C7E8AC-4028-A513-008C-3010A7DA2102}"/>
              </a:ext>
            </a:extLst>
          </p:cNvPr>
          <p:cNvGrpSpPr/>
          <p:nvPr/>
        </p:nvGrpSpPr>
        <p:grpSpPr>
          <a:xfrm>
            <a:off x="10990729" y="7373092"/>
            <a:ext cx="3404966" cy="579745"/>
            <a:chOff x="14624579" y="9486900"/>
            <a:chExt cx="3404966" cy="57974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15B9C62-393D-5CF8-6C97-42129CE3D854}"/>
                </a:ext>
              </a:extLst>
            </p:cNvPr>
            <p:cNvSpPr txBox="1"/>
            <p:nvPr/>
          </p:nvSpPr>
          <p:spPr>
            <a:xfrm>
              <a:off x="14624579" y="9575051"/>
              <a:ext cx="2642966" cy="4028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02266" lvl="1" algn="r">
                <a:lnSpc>
                  <a:spcPts val="3500"/>
                </a:lnSpc>
              </a:pPr>
              <a:r>
                <a:rPr lang="pt-BR" sz="2000" b="1" noProof="0" dirty="0">
                  <a:solidFill>
                    <a:srgbClr val="13519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Source Sans Pro"/>
                </a:rPr>
                <a:t>Maio/2026   |</a:t>
              </a:r>
            </a:p>
          </p:txBody>
        </p: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4E44C5D6-B772-489B-A6D9-DFBD8E460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49800" y="9486900"/>
              <a:ext cx="579745" cy="579745"/>
            </a:xfrm>
            <a:prstGeom prst="rect">
              <a:avLst/>
            </a:prstGeom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410E43ED-4283-D3F8-F127-A9C469B6CF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57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500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F506C-CB02-3406-259A-924921A7A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2">
            <a:extLst>
              <a:ext uri="{FF2B5EF4-FFF2-40B4-BE49-F238E27FC236}">
                <a16:creationId xmlns:a16="http://schemas.microsoft.com/office/drawing/2014/main" id="{7591E2C4-0852-3F0C-BC38-2627BB0168D2}"/>
              </a:ext>
            </a:extLst>
          </p:cNvPr>
          <p:cNvSpPr/>
          <p:nvPr/>
        </p:nvSpPr>
        <p:spPr>
          <a:xfrm>
            <a:off x="366888" y="886254"/>
            <a:ext cx="13896623" cy="5706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3500"/>
              </a:lnSpc>
              <a:spcBef>
                <a:spcPts val="600"/>
              </a:spcBef>
              <a:buSzPct val="100000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IV – IMPACTOS NA APOSENTADORIA DOS SERVIDORES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FA0E546-53BF-3B01-1BD2-BDDE62237083}"/>
              </a:ext>
            </a:extLst>
          </p:cNvPr>
          <p:cNvGrpSpPr/>
          <p:nvPr/>
        </p:nvGrpSpPr>
        <p:grpSpPr>
          <a:xfrm>
            <a:off x="10990729" y="7373092"/>
            <a:ext cx="3404966" cy="579745"/>
            <a:chOff x="14624579" y="9486900"/>
            <a:chExt cx="3404966" cy="57974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E851CD2-D33E-52E1-59F2-681BF3771E86}"/>
                </a:ext>
              </a:extLst>
            </p:cNvPr>
            <p:cNvSpPr txBox="1"/>
            <p:nvPr/>
          </p:nvSpPr>
          <p:spPr>
            <a:xfrm>
              <a:off x="14624579" y="9575051"/>
              <a:ext cx="2642966" cy="4028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02266" lvl="1" algn="r">
                <a:lnSpc>
                  <a:spcPts val="3500"/>
                </a:lnSpc>
              </a:pPr>
              <a:r>
                <a:rPr lang="pt-BR" sz="2000" b="1" noProof="0" dirty="0">
                  <a:solidFill>
                    <a:srgbClr val="13519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Source Sans Pro"/>
                </a:rPr>
                <a:t>Maio/2026   |</a:t>
              </a:r>
            </a:p>
          </p:txBody>
        </p: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25672AD-2BB8-40CF-4FA7-5A1A718F2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49800" y="9486900"/>
              <a:ext cx="579745" cy="579745"/>
            </a:xfrm>
            <a:prstGeom prst="rect">
              <a:avLst/>
            </a:prstGeom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915313E2-55F0-0B5C-76C3-F5B9AB52C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579745"/>
          </a:xfrm>
          <a:prstGeom prst="rect">
            <a:avLst/>
          </a:prstGeom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B5FE0B45-C4C1-DACF-0B03-3AA08EBC7C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515061"/>
              </p:ext>
            </p:extLst>
          </p:nvPr>
        </p:nvGraphicFramePr>
        <p:xfrm>
          <a:off x="366887" y="1806222"/>
          <a:ext cx="13721644" cy="46545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29603">
                  <a:extLst>
                    <a:ext uri="{9D8B030D-6E8A-4147-A177-3AD203B41FA5}">
                      <a16:colId xmlns:a16="http://schemas.microsoft.com/office/drawing/2014/main" val="1168075451"/>
                    </a:ext>
                  </a:extLst>
                </a:gridCol>
                <a:gridCol w="3429603">
                  <a:extLst>
                    <a:ext uri="{9D8B030D-6E8A-4147-A177-3AD203B41FA5}">
                      <a16:colId xmlns:a16="http://schemas.microsoft.com/office/drawing/2014/main" val="2335749770"/>
                    </a:ext>
                  </a:extLst>
                </a:gridCol>
                <a:gridCol w="3431219">
                  <a:extLst>
                    <a:ext uri="{9D8B030D-6E8A-4147-A177-3AD203B41FA5}">
                      <a16:colId xmlns:a16="http://schemas.microsoft.com/office/drawing/2014/main" val="1814216577"/>
                    </a:ext>
                  </a:extLst>
                </a:gridCol>
                <a:gridCol w="3431219">
                  <a:extLst>
                    <a:ext uri="{9D8B030D-6E8A-4147-A177-3AD203B41FA5}">
                      <a16:colId xmlns:a16="http://schemas.microsoft.com/office/drawing/2014/main" val="2652166695"/>
                    </a:ext>
                  </a:extLst>
                </a:gridCol>
              </a:tblGrid>
              <a:tr h="3907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PARC. / SITUAÇÃO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NÃO MIGRADO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MIGRADO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MIGRADO + RPC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0023863"/>
                  </a:ext>
                </a:extLst>
              </a:tr>
              <a:tr h="3907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Proventos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083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20.000,00 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115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8.475,55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702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>
                          <a:effectLst/>
                        </a:rPr>
                        <a:t>8.475,55</a:t>
                      </a:r>
                      <a:endParaRPr lang="pt-BR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747676"/>
                  </a:ext>
                </a:extLst>
              </a:tr>
              <a:tr h="3907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Benefício Especial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083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---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115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>
                          <a:effectLst/>
                        </a:rPr>
                        <a:t>11.524,45</a:t>
                      </a:r>
                      <a:endParaRPr lang="pt-BR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702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>
                          <a:effectLst/>
                        </a:rPr>
                        <a:t>11.524,45</a:t>
                      </a:r>
                      <a:endParaRPr lang="pt-BR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0992743"/>
                  </a:ext>
                </a:extLst>
              </a:tr>
              <a:tr h="3907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>
                          <a:effectLst/>
                        </a:rPr>
                        <a:t>Benefício do RPC</a:t>
                      </a:r>
                      <a:endParaRPr lang="pt-BR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083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---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115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---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702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>
                          <a:effectLst/>
                        </a:rPr>
                        <a:t>5.000,00</a:t>
                      </a:r>
                      <a:endParaRPr lang="pt-BR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5742673"/>
                  </a:ext>
                </a:extLst>
              </a:tr>
              <a:tr h="3907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>
                          <a:effectLst/>
                        </a:rPr>
                        <a:t>TOTAL</a:t>
                      </a:r>
                      <a:endParaRPr lang="pt-BR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083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b="1" kern="100" dirty="0">
                          <a:effectLst/>
                        </a:rPr>
                        <a:t>20.000,00</a:t>
                      </a:r>
                      <a:endParaRPr lang="pt-BR" sz="2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115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b="1" kern="100" dirty="0">
                          <a:effectLst/>
                        </a:rPr>
                        <a:t>20.000,00</a:t>
                      </a:r>
                      <a:endParaRPr lang="pt-BR" sz="2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702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b="1" kern="100" dirty="0">
                          <a:effectLst/>
                        </a:rPr>
                        <a:t>25.000,00</a:t>
                      </a:r>
                      <a:endParaRPr lang="pt-BR" sz="2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1129660"/>
                  </a:ext>
                </a:extLst>
              </a:tr>
              <a:tr h="3907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>
                          <a:effectLst/>
                        </a:rPr>
                        <a:t>Contribuição RPPS</a:t>
                      </a:r>
                      <a:endParaRPr lang="pt-BR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083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1.332,50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115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0,00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702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>
                          <a:effectLst/>
                        </a:rPr>
                        <a:t>0,00</a:t>
                      </a:r>
                      <a:endParaRPr lang="pt-BR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4423493"/>
                  </a:ext>
                </a:extLst>
              </a:tr>
              <a:tr h="3907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>
                          <a:effectLst/>
                        </a:rPr>
                        <a:t>IRPF – Proventos</a:t>
                      </a:r>
                      <a:endParaRPr lang="pt-BR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083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4.224,83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115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1.496,30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702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>
                          <a:effectLst/>
                        </a:rPr>
                        <a:t>1.496,30</a:t>
                      </a:r>
                      <a:endParaRPr lang="pt-BR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4308192"/>
                  </a:ext>
                </a:extLst>
              </a:tr>
              <a:tr h="3907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>
                          <a:effectLst/>
                        </a:rPr>
                        <a:t>IRPF – BE (*)</a:t>
                      </a:r>
                      <a:endParaRPr lang="pt-BR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083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---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115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>
                          <a:effectLst/>
                        </a:rPr>
                        <a:t>0,00</a:t>
                      </a:r>
                      <a:endParaRPr lang="pt-BR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702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0,00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4278062"/>
                  </a:ext>
                </a:extLst>
              </a:tr>
              <a:tr h="3907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IRPF - RPC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083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---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115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>
                          <a:effectLst/>
                        </a:rPr>
                        <a:t>---</a:t>
                      </a:r>
                      <a:endParaRPr lang="pt-BR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702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 dirty="0">
                          <a:effectLst/>
                        </a:rPr>
                        <a:t>500,00</a:t>
                      </a:r>
                      <a:endParaRPr lang="pt-BR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3348002"/>
                  </a:ext>
                </a:extLst>
              </a:tr>
              <a:tr h="3907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kern="100">
                          <a:effectLst/>
                        </a:rPr>
                        <a:t>Proventos líquidos</a:t>
                      </a:r>
                      <a:endParaRPr lang="pt-BR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083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b="1" kern="100" dirty="0">
                          <a:effectLst/>
                        </a:rPr>
                        <a:t>14.442,67</a:t>
                      </a:r>
                      <a:endParaRPr lang="pt-BR" sz="2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115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b="1" kern="100" dirty="0">
                          <a:effectLst/>
                        </a:rPr>
                        <a:t>18.503,70</a:t>
                      </a:r>
                      <a:endParaRPr lang="pt-BR" sz="2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702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800" b="1" kern="100" dirty="0">
                          <a:effectLst/>
                        </a:rPr>
                        <a:t>23.003,70</a:t>
                      </a:r>
                      <a:endParaRPr lang="pt-BR" sz="2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05546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1949B788-7FD2-A95A-DCA1-01B6F99EF398}"/>
              </a:ext>
            </a:extLst>
          </p:cNvPr>
          <p:cNvSpPr txBox="1"/>
          <p:nvPr/>
        </p:nvSpPr>
        <p:spPr>
          <a:xfrm>
            <a:off x="366887" y="6592712"/>
            <a:ext cx="106059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noProof="0" dirty="0">
                <a:solidFill>
                  <a:srgbClr val="13519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ource Sans Pro"/>
              </a:rPr>
              <a:t>(*) – Isenção de IRPF sobre o BE garantida por decisão judicial.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211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F1677-89E8-AFA5-B02E-880E9DB6D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2">
            <a:extLst>
              <a:ext uri="{FF2B5EF4-FFF2-40B4-BE49-F238E27FC236}">
                <a16:creationId xmlns:a16="http://schemas.microsoft.com/office/drawing/2014/main" id="{8BA6594B-18D2-D139-1C4E-06D6110E4932}"/>
              </a:ext>
            </a:extLst>
          </p:cNvPr>
          <p:cNvSpPr/>
          <p:nvPr/>
        </p:nvSpPr>
        <p:spPr>
          <a:xfrm>
            <a:off x="366888" y="886253"/>
            <a:ext cx="13896623" cy="6268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3500"/>
              </a:lnSpc>
              <a:spcBef>
                <a:spcPts val="600"/>
              </a:spcBef>
              <a:buSzPct val="100000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 – FUNPRESP-JUD HOJE</a:t>
            </a:r>
          </a:p>
          <a:p>
            <a:pPr marL="914400" lvl="1" indent="-457200" algn="just">
              <a:lnSpc>
                <a:spcPts val="50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pt-BR" sz="2800" b="1" noProof="0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38.311 PARTICIPANTES</a:t>
            </a:r>
          </a:p>
          <a:p>
            <a:pPr marL="1371600" lvl="2" indent="-457200" algn="just">
              <a:lnSpc>
                <a:spcPts val="50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2.846 Magistrados (inclusive Ministros de Tribunais Superiores)</a:t>
            </a:r>
          </a:p>
          <a:p>
            <a:pPr marL="1371600" lvl="2" indent="-457200" algn="just">
              <a:lnSpc>
                <a:spcPts val="50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1.043 Membros do Ministério Público</a:t>
            </a:r>
          </a:p>
          <a:p>
            <a:pPr marL="1371600" lvl="2" indent="-457200" algn="just">
              <a:lnSpc>
                <a:spcPts val="50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14.632 Analistas Judiciários</a:t>
            </a:r>
          </a:p>
          <a:p>
            <a:pPr marL="1371600" lvl="2" indent="-457200" algn="just">
              <a:lnSpc>
                <a:spcPts val="50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19.775 Técnicos Judiciários</a:t>
            </a:r>
          </a:p>
          <a:p>
            <a:pPr marL="1371600" lvl="2" indent="-457200" algn="just">
              <a:lnSpc>
                <a:spcPts val="50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14 Auxiliares Judiciários</a:t>
            </a:r>
            <a:endParaRPr lang="pt-BR" sz="2800" b="1" noProof="0" dirty="0">
              <a:solidFill>
                <a:schemeClr val="accent1">
                  <a:lumMod val="50000"/>
                </a:scheme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914400" lvl="1" indent="-457200" algn="just">
              <a:lnSpc>
                <a:spcPts val="50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PATRIMÔNIO ADMINISTRADO DE R$ 6,2 BILHÕES</a:t>
            </a:r>
          </a:p>
          <a:p>
            <a:pPr marL="914400" lvl="1" indent="-457200" algn="just">
              <a:lnSpc>
                <a:spcPts val="5000"/>
              </a:lnSpc>
              <a:spcBef>
                <a:spcPts val="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ARRECADAÇÃO MENSAL DE CONTRIBUIÇÕES DE R$ 82 MILHÕES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F97716EA-D939-6805-55B7-0DE19E3DAE69}"/>
              </a:ext>
            </a:extLst>
          </p:cNvPr>
          <p:cNvGrpSpPr/>
          <p:nvPr/>
        </p:nvGrpSpPr>
        <p:grpSpPr>
          <a:xfrm>
            <a:off x="10990729" y="7373092"/>
            <a:ext cx="3404966" cy="579745"/>
            <a:chOff x="14624579" y="9486900"/>
            <a:chExt cx="3404966" cy="57974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7F52E31-2B96-6180-69E0-6AB0FCC110E1}"/>
                </a:ext>
              </a:extLst>
            </p:cNvPr>
            <p:cNvSpPr txBox="1"/>
            <p:nvPr/>
          </p:nvSpPr>
          <p:spPr>
            <a:xfrm>
              <a:off x="14624579" y="9575051"/>
              <a:ext cx="2642966" cy="4028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02266" lvl="1" algn="r">
                <a:lnSpc>
                  <a:spcPts val="3500"/>
                </a:lnSpc>
              </a:pPr>
              <a:r>
                <a:rPr lang="pt-BR" sz="2000" b="1" noProof="0" dirty="0">
                  <a:solidFill>
                    <a:srgbClr val="13519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Source Sans Pro"/>
                </a:rPr>
                <a:t>Maio/2026   |</a:t>
              </a:r>
            </a:p>
          </p:txBody>
        </p: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A7357A6-4DC3-D5B8-CCA7-EED615887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49800" y="9486900"/>
              <a:ext cx="579745" cy="579745"/>
            </a:xfrm>
            <a:prstGeom prst="rect">
              <a:avLst/>
            </a:prstGeom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AFF90549-110A-073D-2541-EECD91970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57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49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47353-C2E7-CAC2-513C-70EB251AD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8674837B-65E8-CD6B-65C3-A1AA2527CF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1960010"/>
              </p:ext>
            </p:extLst>
          </p:nvPr>
        </p:nvGraphicFramePr>
        <p:xfrm>
          <a:off x="549215" y="1191892"/>
          <a:ext cx="4972050" cy="6269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34CC0D28-0256-7987-684A-1399C691753B}"/>
              </a:ext>
            </a:extLst>
          </p:cNvPr>
          <p:cNvCxnSpPr>
            <a:cxnSpLocks/>
          </p:cNvCxnSpPr>
          <p:nvPr/>
        </p:nvCxnSpPr>
        <p:spPr>
          <a:xfrm flipV="1">
            <a:off x="2269290" y="2972111"/>
            <a:ext cx="1196418" cy="7050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21CFB5-716A-AB89-4CA0-B610CFAA6D92}"/>
              </a:ext>
            </a:extLst>
          </p:cNvPr>
          <p:cNvSpPr txBox="1"/>
          <p:nvPr/>
        </p:nvSpPr>
        <p:spPr>
          <a:xfrm>
            <a:off x="1201536" y="2249875"/>
            <a:ext cx="1831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noProof="0">
                <a:solidFill>
                  <a:srgbClr val="002060"/>
                </a:solidFill>
              </a:rPr>
              <a:t>Em Bilhões de R$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FDD55F6-7F8D-6A5F-3399-51A6AAC54ECE}"/>
              </a:ext>
            </a:extLst>
          </p:cNvPr>
          <p:cNvSpPr txBox="1"/>
          <p:nvPr/>
        </p:nvSpPr>
        <p:spPr>
          <a:xfrm>
            <a:off x="1609687" y="2955318"/>
            <a:ext cx="1015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noProof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33,75%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BDE1C3ED-D9AD-FDC4-78F7-C1D88F0DA06C}"/>
              </a:ext>
            </a:extLst>
          </p:cNvPr>
          <p:cNvGrpSpPr/>
          <p:nvPr/>
        </p:nvGrpSpPr>
        <p:grpSpPr>
          <a:xfrm>
            <a:off x="10990729" y="7373092"/>
            <a:ext cx="3404966" cy="579745"/>
            <a:chOff x="14624579" y="9486900"/>
            <a:chExt cx="3404966" cy="579745"/>
          </a:xfrm>
        </p:grpSpPr>
        <p:sp>
          <p:nvSpPr>
            <p:cNvPr id="8" name="TextBox 9">
              <a:extLst>
                <a:ext uri="{FF2B5EF4-FFF2-40B4-BE49-F238E27FC236}">
                  <a16:creationId xmlns:a16="http://schemas.microsoft.com/office/drawing/2014/main" id="{E745BA16-E300-B304-C1C1-8CC95BC4A936}"/>
                </a:ext>
              </a:extLst>
            </p:cNvPr>
            <p:cNvSpPr txBox="1"/>
            <p:nvPr/>
          </p:nvSpPr>
          <p:spPr>
            <a:xfrm>
              <a:off x="14624579" y="9575051"/>
              <a:ext cx="2642966" cy="4028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02266" lvl="1" algn="r">
                <a:lnSpc>
                  <a:spcPts val="3500"/>
                </a:lnSpc>
              </a:pPr>
              <a:r>
                <a:rPr lang="pt-BR" sz="2000" b="1" noProof="0" dirty="0">
                  <a:solidFill>
                    <a:srgbClr val="13519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Source Sans Pro"/>
                </a:rPr>
                <a:t>Maio/2026   |</a:t>
              </a:r>
            </a:p>
          </p:txBody>
        </p: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D373E010-3248-E6D0-DA67-4A57CD65C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449800" y="9486900"/>
              <a:ext cx="579745" cy="579745"/>
            </a:xfrm>
            <a:prstGeom prst="rect">
              <a:avLst/>
            </a:prstGeom>
          </p:spPr>
        </p:pic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57D3091F-8B8E-1A88-948A-E122EE8700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3110"/>
            <a:ext cx="14630400" cy="579745"/>
          </a:xfrm>
          <a:prstGeom prst="rect">
            <a:avLst/>
          </a:prstGeom>
        </p:spPr>
      </p:pic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1667599A-060F-AD62-1EC5-97B3350DE9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5121250"/>
              </p:ext>
            </p:extLst>
          </p:nvPr>
        </p:nvGraphicFramePr>
        <p:xfrm>
          <a:off x="6341001" y="1241741"/>
          <a:ext cx="7474949" cy="5746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332264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E5334-0BBD-3DD5-546D-7E40F2F93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9AB2DB3-3CDA-4CAE-1BAD-BC9B72C4FF14}"/>
              </a:ext>
            </a:extLst>
          </p:cNvPr>
          <p:cNvSpPr txBox="1"/>
          <p:nvPr/>
        </p:nvSpPr>
        <p:spPr>
          <a:xfrm>
            <a:off x="3286495" y="722380"/>
            <a:ext cx="80574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2800" b="1" i="0" u="none" strike="noStrike" kern="1200" cap="all" spc="120" normalizeH="0" baseline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lang="pt-BR" sz="2800" noProof="0">
                <a:solidFill>
                  <a:schemeClr val="accent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CONFORMIDADE REGULATÓRIA / LIMITES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F9749E55-2810-55E4-6C44-0B1F761D5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519939"/>
              </p:ext>
            </p:extLst>
          </p:nvPr>
        </p:nvGraphicFramePr>
        <p:xfrm>
          <a:off x="1755898" y="1514889"/>
          <a:ext cx="11118603" cy="5898809"/>
        </p:xfrm>
        <a:graphic>
          <a:graphicData uri="http://schemas.openxmlformats.org/drawingml/2006/table">
            <a:tbl>
              <a:tblPr/>
              <a:tblGrid>
                <a:gridCol w="3207988">
                  <a:extLst>
                    <a:ext uri="{9D8B030D-6E8A-4147-A177-3AD203B41FA5}">
                      <a16:colId xmlns:a16="http://schemas.microsoft.com/office/drawing/2014/main" val="2429777511"/>
                    </a:ext>
                  </a:extLst>
                </a:gridCol>
                <a:gridCol w="1189329">
                  <a:extLst>
                    <a:ext uri="{9D8B030D-6E8A-4147-A177-3AD203B41FA5}">
                      <a16:colId xmlns:a16="http://schemas.microsoft.com/office/drawing/2014/main" val="1323602651"/>
                    </a:ext>
                  </a:extLst>
                </a:gridCol>
                <a:gridCol w="1389826">
                  <a:extLst>
                    <a:ext uri="{9D8B030D-6E8A-4147-A177-3AD203B41FA5}">
                      <a16:colId xmlns:a16="http://schemas.microsoft.com/office/drawing/2014/main" val="2630833436"/>
                    </a:ext>
                  </a:extLst>
                </a:gridCol>
                <a:gridCol w="1389826">
                  <a:extLst>
                    <a:ext uri="{9D8B030D-6E8A-4147-A177-3AD203B41FA5}">
                      <a16:colId xmlns:a16="http://schemas.microsoft.com/office/drawing/2014/main" val="1904106070"/>
                    </a:ext>
                  </a:extLst>
                </a:gridCol>
                <a:gridCol w="1389826">
                  <a:extLst>
                    <a:ext uri="{9D8B030D-6E8A-4147-A177-3AD203B41FA5}">
                      <a16:colId xmlns:a16="http://schemas.microsoft.com/office/drawing/2014/main" val="3707056490"/>
                    </a:ext>
                  </a:extLst>
                </a:gridCol>
                <a:gridCol w="1275904">
                  <a:extLst>
                    <a:ext uri="{9D8B030D-6E8A-4147-A177-3AD203B41FA5}">
                      <a16:colId xmlns:a16="http://schemas.microsoft.com/office/drawing/2014/main" val="4016948902"/>
                    </a:ext>
                  </a:extLst>
                </a:gridCol>
                <a:gridCol w="1275904">
                  <a:extLst>
                    <a:ext uri="{9D8B030D-6E8A-4147-A177-3AD203B41FA5}">
                      <a16:colId xmlns:a16="http://schemas.microsoft.com/office/drawing/2014/main" val="3934663568"/>
                    </a:ext>
                  </a:extLst>
                </a:gridCol>
              </a:tblGrid>
              <a:tr h="349979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Plano de Gestão Administrativa – PGA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7920790"/>
                  </a:ext>
                </a:extLst>
              </a:tr>
              <a:tr h="36519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Segmento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Alocação Atual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Política de Investimentos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Limite Legal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Status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773959"/>
                  </a:ext>
                </a:extLst>
              </a:tr>
              <a:tr h="63909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Alocação Objetivo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Limite Inferior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Limite Superior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661176"/>
                  </a:ext>
                </a:extLst>
              </a:tr>
              <a:tr h="3195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Renda Fixa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4EA72E"/>
                          </a:solidFill>
                          <a:effectLst/>
                          <a:latin typeface="Open Sans" panose="020B0606030504020204" pitchFamily="34" charset="0"/>
                        </a:rPr>
                        <a:t>OK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9995837"/>
                  </a:ext>
                </a:extLst>
              </a:tr>
              <a:tr h="3195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413114"/>
                  </a:ext>
                </a:extLst>
              </a:tr>
              <a:tr h="3043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9884778"/>
                  </a:ext>
                </a:extLst>
              </a:tr>
              <a:tr h="3195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Plano de Benefícios - PB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5624706"/>
                  </a:ext>
                </a:extLst>
              </a:tr>
              <a:tr h="36519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Segmento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Alocação Atual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Política de Investimentos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Limite Legal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Status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891194"/>
                  </a:ext>
                </a:extLst>
              </a:tr>
              <a:tr h="73039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Alocação Objetivo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Limite Inferior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</a:rPr>
                        <a:t>Limite Superior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205416"/>
                  </a:ext>
                </a:extLst>
              </a:tr>
              <a:tr h="36519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Renda Fixa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pt-BR" sz="18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86,26%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77,80%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t-BR" sz="1800" b="1" i="0" u="none" strike="noStrike" noProof="0">
                        <a:solidFill>
                          <a:srgbClr val="4EA72E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447770"/>
                  </a:ext>
                </a:extLst>
              </a:tr>
              <a:tr h="36519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Renda Variável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pt-BR" sz="18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7,07%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9,30%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38,80%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t-BR" sz="1800" b="1" i="0" u="none" strike="noStrike" noProof="0">
                        <a:solidFill>
                          <a:srgbClr val="4EA72E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70572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Investimentos Estruturados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pt-BR" sz="18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3,25%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4,00%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t-BR" sz="1800" b="1" i="0" u="none" strike="noStrike" noProof="0">
                        <a:solidFill>
                          <a:srgbClr val="4EA72E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1035900"/>
                  </a:ext>
                </a:extLst>
              </a:tr>
              <a:tr h="36519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Investimentos no Exterior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pt-BR" sz="18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1,24%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4,20%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t-BR" sz="1800" b="1" i="0" u="none" strike="noStrike" noProof="0">
                        <a:solidFill>
                          <a:srgbClr val="4EA72E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2687695"/>
                  </a:ext>
                </a:extLst>
              </a:tr>
              <a:tr h="36519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Imobiliário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pt-BR" sz="18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2,17%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4,60%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t-BR" sz="1800" b="1" i="0" u="none" strike="noStrike" noProof="0">
                        <a:solidFill>
                          <a:srgbClr val="4EA72E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897951"/>
                  </a:ext>
                </a:extLst>
              </a:tr>
              <a:tr h="36519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Empréstimo Participantes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0,01%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0,10%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15%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t-BR" sz="1800" b="1" i="0" u="none" strike="noStrike" noProof="0" dirty="0">
                        <a:solidFill>
                          <a:srgbClr val="4EA72E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129342"/>
                  </a:ext>
                </a:extLst>
              </a:tr>
            </a:tbl>
          </a:graphicData>
        </a:graphic>
      </p:graphicFrame>
      <p:pic>
        <p:nvPicPr>
          <p:cNvPr id="2" name="Imagem 1">
            <a:extLst>
              <a:ext uri="{FF2B5EF4-FFF2-40B4-BE49-F238E27FC236}">
                <a16:creationId xmlns:a16="http://schemas.microsoft.com/office/drawing/2014/main" id="{40E3D750-8B89-C0ED-A2A6-87DD0FEC5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8210" y="2886569"/>
            <a:ext cx="402111" cy="26661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3A9471B-E8F5-BB7C-6299-C4EA8BF22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2399" y="5267897"/>
            <a:ext cx="402111" cy="26661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B74EF62-913A-C382-F92A-15EA6DEF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8209" y="7085090"/>
            <a:ext cx="402111" cy="26661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690C3D7-68CD-6183-1F89-53CDDFCFC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2397" y="6003104"/>
            <a:ext cx="402111" cy="26661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E6ED6AE-A149-7B30-4C34-FC8E37603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349" y="5644586"/>
            <a:ext cx="402111" cy="26661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5376488-E516-2757-4DF2-723E53CCE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8678" y="6331712"/>
            <a:ext cx="402111" cy="26661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89015C63-0DDA-9C14-7EAF-06F15117A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2397" y="6690230"/>
            <a:ext cx="402111" cy="266617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F432F835-9A57-0880-1ADF-324702AE2EA1}"/>
              </a:ext>
            </a:extLst>
          </p:cNvPr>
          <p:cNvGrpSpPr/>
          <p:nvPr/>
        </p:nvGrpSpPr>
        <p:grpSpPr>
          <a:xfrm>
            <a:off x="10990729" y="7373092"/>
            <a:ext cx="3404966" cy="579745"/>
            <a:chOff x="14624579" y="9486900"/>
            <a:chExt cx="3404966" cy="579745"/>
          </a:xfrm>
        </p:grpSpPr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631B62AC-F695-5193-6F95-67E8DCC4532C}"/>
                </a:ext>
              </a:extLst>
            </p:cNvPr>
            <p:cNvSpPr txBox="1"/>
            <p:nvPr/>
          </p:nvSpPr>
          <p:spPr>
            <a:xfrm>
              <a:off x="14624579" y="9575051"/>
              <a:ext cx="2642966" cy="4028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02266" lvl="1" algn="r">
                <a:lnSpc>
                  <a:spcPts val="3500"/>
                </a:lnSpc>
              </a:pPr>
              <a:r>
                <a:rPr lang="pt-BR" sz="2000" b="1" noProof="0" dirty="0">
                  <a:solidFill>
                    <a:srgbClr val="13519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Source Sans Pro"/>
                </a:rPr>
                <a:t>Maio/2026   |</a:t>
              </a:r>
            </a:p>
          </p:txBody>
        </p:sp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6039F743-F4D5-403C-9EF4-E39238120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49800" y="9486900"/>
              <a:ext cx="579745" cy="579745"/>
            </a:xfrm>
            <a:prstGeom prst="rect">
              <a:avLst/>
            </a:prstGeom>
          </p:spPr>
        </p:pic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0A88E339-4848-F60C-6393-526C1D56B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57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305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0A4D0E228377748A2D2B5254C39C8E6" ma:contentTypeVersion="16" ma:contentTypeDescription="Crie um novo documento." ma:contentTypeScope="" ma:versionID="185aa709a19a6723db95bcd700e7f0ad">
  <xsd:schema xmlns:xsd="http://www.w3.org/2001/XMLSchema" xmlns:xs="http://www.w3.org/2001/XMLSchema" xmlns:p="http://schemas.microsoft.com/office/2006/metadata/properties" xmlns:ns2="272269ae-f60c-41a3-9c10-8c65b8eb8803" xmlns:ns3="f8dc815c-fce5-424f-82ee-8d52e6e24c72" targetNamespace="http://schemas.microsoft.com/office/2006/metadata/properties" ma:root="true" ma:fieldsID="51289d75b9e57ee555a879ed5a4d7089" ns2:_="" ns3:_="">
    <xsd:import namespace="272269ae-f60c-41a3-9c10-8c65b8eb8803"/>
    <xsd:import namespace="f8dc815c-fce5-424f-82ee-8d52e6e24c7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Loca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2269ae-f60c-41a3-9c10-8c65b8eb88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0bcaef03-ad4f-4cf3-8a0a-67fc18071e6a}" ma:internalName="TaxCatchAll" ma:showField="CatchAllData" ma:web="272269ae-f60c-41a3-9c10-8c65b8eb88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dc815c-fce5-424f-82ee-8d52e6e24c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Marcações de imagem" ma:readOnly="false" ma:fieldId="{5cf76f15-5ced-4ddc-b409-7134ff3c332f}" ma:taxonomyMulti="true" ma:sspId="dcd5fd96-fc90-4014-84ed-08bbe18a84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2269ae-f60c-41a3-9c10-8c65b8eb8803" xsi:nil="true"/>
    <lcf76f155ced4ddcb4097134ff3c332f xmlns="f8dc815c-fce5-424f-82ee-8d52e6e24c7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34AE8FC-BEDA-46E0-BC23-DA728240C159}">
  <ds:schemaRefs>
    <ds:schemaRef ds:uri="272269ae-f60c-41a3-9c10-8c65b8eb8803"/>
    <ds:schemaRef ds:uri="f8dc815c-fce5-424f-82ee-8d52e6e24c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A2DA9DD-41C3-41D8-AAC0-BBE45A3248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DB0713-0EE7-4170-8715-65227FD1D6F3}">
  <ds:schemaRefs>
    <ds:schemaRef ds:uri="272269ae-f60c-41a3-9c10-8c65b8eb8803"/>
    <ds:schemaRef ds:uri="f8dc815c-fce5-424f-82ee-8d52e6e24c7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733</Words>
  <Application>Microsoft Office PowerPoint</Application>
  <PresentationFormat>Personalizar</PresentationFormat>
  <Paragraphs>172</Paragraphs>
  <Slides>9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8" baseType="lpstr">
      <vt:lpstr>Open Sans Light</vt:lpstr>
      <vt:lpstr>Aptos Narrow</vt:lpstr>
      <vt:lpstr>Courier New</vt:lpstr>
      <vt:lpstr>Open Sans</vt:lpstr>
      <vt:lpstr>Calibri</vt:lpstr>
      <vt:lpstr>Aptos</vt:lpstr>
      <vt:lpstr>Wingdings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Thais Carla de Melo Guimaraes</dc:creator>
  <cp:lastModifiedBy>Administrador</cp:lastModifiedBy>
  <cp:revision>12</cp:revision>
  <dcterms:created xsi:type="dcterms:W3CDTF">2025-11-26T14:57:30Z</dcterms:created>
  <dcterms:modified xsi:type="dcterms:W3CDTF">2026-05-27T01:21:09Z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0x010100F0A4D0E228377748A2D2B5254C39C8E6</vt:lpwstr>
  </property>
  <property fmtid="{D5CDD505-2E9C-101B-9397-08002B2CF9AE}" pid="3" name="MediaServiceImageTags">
    <vt:lpwstr/>
  </property>
</Properties>
</file>