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7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58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15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628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83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75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19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22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63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655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23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97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2989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53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406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440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604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15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4B008-E7E8-4C81-A4DD-1DFADC9E82E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6147C-25D5-45A8-AD25-671C47CA5E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981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380789EB-BE75-AD2C-93C0-5526C9524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4416" y="0"/>
            <a:ext cx="3363165" cy="1911888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3254111-345A-089A-F960-CA887D165437}"/>
              </a:ext>
            </a:extLst>
          </p:cNvPr>
          <p:cNvSpPr txBox="1"/>
          <p:nvPr/>
        </p:nvSpPr>
        <p:spPr>
          <a:xfrm>
            <a:off x="4414415" y="4096940"/>
            <a:ext cx="3363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Larissa Awwad – OAB/DF 29.595</a:t>
            </a:r>
          </a:p>
          <a:p>
            <a:pPr algn="ctr"/>
            <a:r>
              <a:rPr lang="pt-B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Bruna Sandim – OAB/DF 69.041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8FF31C-56A6-A1E4-46AA-2ACCFEF751E3}"/>
              </a:ext>
            </a:extLst>
          </p:cNvPr>
          <p:cNvSpPr txBox="1"/>
          <p:nvPr/>
        </p:nvSpPr>
        <p:spPr>
          <a:xfrm>
            <a:off x="2818146" y="2034918"/>
            <a:ext cx="65557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chemeClr val="bg2"/>
                </a:solidFill>
              </a:rPr>
              <a:t>A Inteligência artificial e a mudança na realidade do Judiciário</a:t>
            </a:r>
          </a:p>
          <a:p>
            <a:pPr algn="ctr"/>
            <a:r>
              <a:rPr lang="pt-BR" sz="3000" dirty="0">
                <a:solidFill>
                  <a:schemeClr val="bg2"/>
                </a:solidFill>
              </a:rPr>
              <a:t>Cenário Administrativo e Jurídico-Normativo</a:t>
            </a:r>
          </a:p>
        </p:txBody>
      </p:sp>
    </p:spTree>
    <p:extLst>
      <p:ext uri="{BB962C8B-B14F-4D97-AF65-F5344CB8AC3E}">
        <p14:creationId xmlns:p14="http://schemas.microsoft.com/office/powerpoint/2010/main" val="157709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8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70" name="Rectangle 9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FB3ECAA-7EEE-1AF7-BD28-A189EA6B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7" y="618518"/>
            <a:ext cx="6050713" cy="1478570"/>
          </a:xfrm>
        </p:spPr>
        <p:txBody>
          <a:bodyPr>
            <a:normAutofit/>
          </a:bodyPr>
          <a:lstStyle/>
          <a:p>
            <a:r>
              <a:rPr lang="pt-BR"/>
              <a:t>A Transformação Digital no Judiciário</a:t>
            </a:r>
          </a:p>
        </p:txBody>
      </p:sp>
      <p:pic>
        <p:nvPicPr>
          <p:cNvPr id="71" name="Picture 4" descr="Gráficos digitais e números em 3D">
            <a:extLst>
              <a:ext uri="{FF2B5EF4-FFF2-40B4-BE49-F238E27FC236}">
                <a16:creationId xmlns:a16="http://schemas.microsoft.com/office/drawing/2014/main" id="{5CC9446F-9ED3-1C09-AF32-71880C9291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960" r="22920" b="-1"/>
          <a:stretch>
            <a:fillRect/>
          </a:stretch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72" name="Group 12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73" name="Rectangle 13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" name="Rectangle 16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0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1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6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Rectangle 41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2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6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9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0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1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2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3" name="Rectangle 53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4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5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6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7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8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1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3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4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5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DC9C1C-87B5-988E-34CC-A254362A9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958" y="2249487"/>
            <a:ext cx="6078453" cy="3541714"/>
          </a:xfrm>
        </p:spPr>
        <p:txBody>
          <a:bodyPr>
            <a:normAutofit/>
          </a:bodyPr>
          <a:lstStyle/>
          <a:p>
            <a:r>
              <a:rPr lang="pt-BR" dirty="0"/>
              <a:t>Crescente uso da tecnologia</a:t>
            </a:r>
          </a:p>
          <a:p>
            <a:r>
              <a:rPr lang="pt-BR" dirty="0"/>
              <a:t>Inteligência Artificial como motor de mudança</a:t>
            </a:r>
          </a:p>
          <a:p>
            <a:r>
              <a:rPr lang="pt-BR" dirty="0"/>
              <a:t>Promessa de eficiência, economia e agilidade – a que custo?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8564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F00E4-0FA4-04BA-8D70-B8FA569EC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000" dirty="0">
                <a:solidFill>
                  <a:schemeClr val="bg2"/>
                </a:solidFill>
              </a:rPr>
              <a:t>Medidas de Governança da 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1872BF-D80B-C3E8-2664-EAB53EA31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795" y="2097089"/>
            <a:ext cx="5958348" cy="2258602"/>
          </a:xfrm>
        </p:spPr>
        <p:txBody>
          <a:bodyPr>
            <a:normAutofit/>
          </a:bodyPr>
          <a:lstStyle/>
          <a:p>
            <a:pPr algn="just"/>
            <a:r>
              <a:rPr lang="pt-BR" sz="2200" dirty="0"/>
              <a:t>Adoção supervisionada pelo CNJ</a:t>
            </a:r>
          </a:p>
          <a:p>
            <a:pPr algn="just"/>
            <a:r>
              <a:rPr lang="pt-BR" sz="2200" dirty="0"/>
              <a:t>Prevenção de discriminações algorítmicas</a:t>
            </a:r>
          </a:p>
          <a:p>
            <a:pPr algn="just"/>
            <a:r>
              <a:rPr lang="pt-BR" sz="2200" dirty="0"/>
              <a:t>Comitês locais de monitoramento</a:t>
            </a:r>
          </a:p>
          <a:p>
            <a:pPr algn="just"/>
            <a:r>
              <a:rPr lang="pt-BR" sz="2200" dirty="0"/>
              <a:t>Responsabilidade institucional</a:t>
            </a:r>
          </a:p>
          <a:p>
            <a:pPr algn="ctr"/>
            <a:endParaRPr lang="pt-BR" sz="2200" dirty="0"/>
          </a:p>
          <a:p>
            <a:pPr algn="ctr"/>
            <a:endParaRPr lang="pt-BR" sz="2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0F679D6-39F2-4CB2-A420-C68792E40CCE}"/>
              </a:ext>
            </a:extLst>
          </p:cNvPr>
          <p:cNvSpPr txBox="1"/>
          <p:nvPr/>
        </p:nvSpPr>
        <p:spPr>
          <a:xfrm>
            <a:off x="6667140" y="4835106"/>
            <a:ext cx="3957484" cy="897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200" dirty="0"/>
              <a:t>Projeto de Lei n. 2.338/2023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200" dirty="0"/>
              <a:t>Resolução CNJ n. 615/2025</a:t>
            </a:r>
          </a:p>
        </p:txBody>
      </p:sp>
    </p:spTree>
    <p:extLst>
      <p:ext uri="{BB962C8B-B14F-4D97-AF65-F5344CB8AC3E}">
        <p14:creationId xmlns:p14="http://schemas.microsoft.com/office/powerpoint/2010/main" val="165829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FA93F-D82B-D050-C8C5-BDDC8EAB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509" y="357962"/>
            <a:ext cx="6347591" cy="708837"/>
          </a:xfrm>
        </p:spPr>
        <p:txBody>
          <a:bodyPr>
            <a:noAutofit/>
          </a:bodyPr>
          <a:lstStyle/>
          <a:p>
            <a:pPr algn="r"/>
            <a:r>
              <a:rPr lang="pt-BR" sz="2800" dirty="0">
                <a:solidFill>
                  <a:schemeClr val="bg2"/>
                </a:solidFill>
              </a:rPr>
              <a:t>RESOLUÇÃO CNJ n. 615/2025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420E3D-96C3-0D99-EC81-ABD81ABEA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566" y="2179018"/>
            <a:ext cx="9581534" cy="432102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300" dirty="0"/>
              <a:t>I – a justiça, a equidade, a inclusão e a não-discriminação abusiva ou ilícita; 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II – a </a:t>
            </a:r>
            <a:r>
              <a:rPr lang="pt-BR" sz="1300" b="1" u="sng" dirty="0"/>
              <a:t>transparência</a:t>
            </a:r>
            <a:r>
              <a:rPr lang="pt-BR" sz="1300" dirty="0"/>
              <a:t>, a eficiência, a explicabilidade, a contestabilidade, a auditabilidade e a confiabilidade das soluções que adotam técnicas de inteligência artificial; 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III – a segurança jurídica e a segurança da informação; 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IV – a busca da </a:t>
            </a:r>
            <a:r>
              <a:rPr lang="pt-BR" sz="1300" b="1" u="sng" dirty="0"/>
              <a:t>eficiência e qualidade na entrega da prestação jurisdicional</a:t>
            </a:r>
            <a:r>
              <a:rPr lang="pt-BR" sz="1300" u="sng" dirty="0"/>
              <a:t> </a:t>
            </a:r>
            <a:r>
              <a:rPr lang="pt-BR" sz="1300" dirty="0"/>
              <a:t>pelo Poder Judiciário, garantindo sempre a observância dos direitos fundamentais;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V – o devido processo legal, a ampla defesa e o contraditório, a identidade física do juiz e a razoável duração do processo, com observância das prerrogativas e dos direitos dos atores do sistema de Justiça; 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VI – a prevenção, a precaução e o controle quanto a medidas eficazes para a mitigação de riscos derivados do uso intencional ou não intencional de soluções que adotam técnicas de inteligência artificial; 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VII – a </a:t>
            </a:r>
            <a:r>
              <a:rPr lang="pt-BR" sz="1300" b="1" u="sng" dirty="0"/>
              <a:t>supervisão humana efetiva</a:t>
            </a:r>
            <a:r>
              <a:rPr lang="pt-BR" sz="1300" dirty="0"/>
              <a:t>, periódica e adequada no ciclo de vida da inteligência artificial, considerando o grau de risco envolvido, com possibilidade de ajuste dessa supervisão conforme o nível de automação e impacto da solução utilizada; e</a:t>
            </a:r>
          </a:p>
          <a:p>
            <a:pPr>
              <a:lnSpc>
                <a:spcPct val="100000"/>
              </a:lnSpc>
            </a:pPr>
            <a:r>
              <a:rPr lang="pt-BR" sz="1300" dirty="0"/>
              <a:t>VIII – a oferta, pelos tribunais e suas escolas, de capacitação contínua para magistrados e servidores sobre riscos da automação, vieses algorítmicos e análise crítica dos resultados gerados por IA.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95305A52-239D-D04F-B18E-9761DBD7AE19}"/>
              </a:ext>
            </a:extLst>
          </p:cNvPr>
          <p:cNvSpPr txBox="1">
            <a:spLocks/>
          </p:cNvSpPr>
          <p:nvPr/>
        </p:nvSpPr>
        <p:spPr>
          <a:xfrm>
            <a:off x="1141411" y="1123692"/>
            <a:ext cx="9103802" cy="9984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2"/>
                </a:solidFill>
              </a:rPr>
              <a:t>Princípios sobre o desenvolvimento, a governança, a auditoria, o monitoramento e o uso responsável de soluções de IA pelos Tribunais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399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450F543-99AF-A41B-12E6-5DCC3C6B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pt-BR" sz="3100" dirty="0"/>
              <a:t>Comitê Nacional de Inteligência Artificial</a:t>
            </a:r>
            <a:br>
              <a:rPr lang="pt-BR" sz="3100" dirty="0"/>
            </a:br>
            <a:br>
              <a:rPr lang="pt-BR" sz="3100" dirty="0"/>
            </a:br>
            <a:r>
              <a:rPr lang="pt-BR" sz="3100" dirty="0"/>
              <a:t>Estrutura e Competências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18CD9B4B-9D0D-9EF3-C802-1030670B0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 fontScale="92500" lnSpcReduction="10000"/>
          </a:bodyPr>
          <a:lstStyle/>
          <a:p>
            <a:pPr lvl="0"/>
            <a:r>
              <a:rPr lang="pt-BR" dirty="0"/>
              <a:t>Composição</a:t>
            </a:r>
          </a:p>
          <a:p>
            <a:pPr marL="0" lvl="0" indent="0">
              <a:buNone/>
            </a:pPr>
            <a:r>
              <a:rPr lang="pt-BR" dirty="0"/>
              <a:t>   • Ausência de representação dos servidores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Competências estratégicas e transversais</a:t>
            </a:r>
          </a:p>
          <a:p>
            <a:pPr marL="0" lvl="0" indent="0">
              <a:buNone/>
            </a:pPr>
            <a:r>
              <a:rPr lang="pt-BR" dirty="0"/>
              <a:t>   • Avaliação de riscos</a:t>
            </a:r>
            <a:br>
              <a:rPr lang="pt-BR" dirty="0"/>
            </a:br>
            <a:r>
              <a:rPr lang="pt-BR" dirty="0"/>
              <a:t>   • Padrões técnicos e éticos</a:t>
            </a:r>
            <a:br>
              <a:rPr lang="pt-BR" dirty="0"/>
            </a:br>
            <a:r>
              <a:rPr lang="pt-BR" dirty="0"/>
              <a:t>   • Capacitação e fiscalização</a:t>
            </a:r>
          </a:p>
          <a:p>
            <a:pPr marL="0" lvl="0" indent="0">
              <a:buNone/>
            </a:pPr>
            <a:endParaRPr lang="pt-BR" dirty="0"/>
          </a:p>
          <a:p>
            <a:pPr lvl="0"/>
            <a:r>
              <a:rPr lang="pt-BR" dirty="0"/>
              <a:t>Centralidade na regulamentação e fiscalização</a:t>
            </a:r>
            <a:br>
              <a:rPr lang="pt-BR" sz="1800" dirty="0"/>
            </a:br>
            <a:endParaRPr lang="pt-BR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9649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B0B9B47-8E1D-3FCF-CF0A-59BCD994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pt-BR" sz="3200"/>
              <a:t>IMPACTOS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EB152C-5BE4-87C2-0DE5-C3FE1EAE6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pt-BR" sz="2000"/>
              <a:t>Automatização ≠ aumento automático de produtividade</a:t>
            </a:r>
          </a:p>
          <a:p>
            <a:r>
              <a:rPr lang="pt-BR" sz="2000"/>
              <a:t>Metas ampliadas sem diálogo</a:t>
            </a:r>
          </a:p>
          <a:p>
            <a:r>
              <a:rPr lang="pt-BR" sz="2000"/>
              <a:t>Riscos à saúde e equilíbrio laboral</a:t>
            </a:r>
          </a:p>
        </p:txBody>
      </p:sp>
      <p:pic>
        <p:nvPicPr>
          <p:cNvPr id="5" name="Picture 4" descr="Uma escala de balança digital usando círculos">
            <a:extLst>
              <a:ext uri="{FF2B5EF4-FFF2-40B4-BE49-F238E27FC236}">
                <a16:creationId xmlns:a16="http://schemas.microsoft.com/office/drawing/2014/main" id="{213A6B22-830E-DE12-89ED-C44C8A18E9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62" r="28244" b="1"/>
          <a:stretch>
            <a:fillRect/>
          </a:stretch>
        </p:blipFill>
        <p:spPr>
          <a:xfrm>
            <a:off x="6932852" y="618518"/>
            <a:ext cx="3782574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9669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84E969-A362-B229-F8F0-767FB1FA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7">
            <a:extLst>
              <a:ext uri="{FF2B5EF4-FFF2-40B4-BE49-F238E27FC236}">
                <a16:creationId xmlns:a16="http://schemas.microsoft.com/office/drawing/2014/main" id="{B61375F2-60B1-44ED-B60A-019C4BD5A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11E4A4A-233C-8CF8-502E-55F234BB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pt-BR"/>
              <a:t>Procedimentos para Críticas e Denúncias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45687C-1F16-86BA-2AA8-A0CAA52DE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>
            <a:normAutofit/>
          </a:bodyPr>
          <a:lstStyle/>
          <a:p>
            <a:r>
              <a:rPr lang="pt-BR"/>
              <a:t>Canais institucionais internos (ouvidorias, comissões)</a:t>
            </a:r>
          </a:p>
          <a:p>
            <a:r>
              <a:rPr lang="pt-BR"/>
              <a:t>Formalização por escrito</a:t>
            </a:r>
          </a:p>
          <a:p>
            <a:r>
              <a:rPr lang="pt-BR"/>
              <a:t>Comunicação com entidades sindicais</a:t>
            </a:r>
          </a:p>
          <a:p>
            <a:r>
              <a:rPr lang="pt-BR"/>
              <a:t>Registro documentado dos impactos</a:t>
            </a:r>
            <a:endParaRPr lang="pt-BR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485B3F6-654D-4842-A2DE-677D12FE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BF4365F4-C63C-4FC2-907B-1F7D414B9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B0538225-01AB-41C4-9A02-FE1BD81D62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66942F07-D7CC-49EB-BF73-8B94D5F4F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4D3CACE0-3AC7-4A9F-9A3F-1694ACCD4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19063B47-FBFB-4EA1-A3FB-BECE005F4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B856863B-C809-4C31-94D0-659A91851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298CB3D7-7373-4AC6-9E2C-4AFDDE280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7DE09F1B-2326-4ED3-B63B-A30815DDE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2498F244-3CE6-4D90-B5CF-5189DB17D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Rectangle 41">
              <a:extLst>
                <a:ext uri="{FF2B5EF4-FFF2-40B4-BE49-F238E27FC236}">
                  <a16:creationId xmlns:a16="http://schemas.microsoft.com/office/drawing/2014/main" id="{9A30DD13-FA10-4B9F-8B4D-97B7287B8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0749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9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9C33D46-528F-C70D-7AD0-03620F811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pt-BR" sz="4000"/>
              <a:t>Propostas Concretas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658231-32D6-A84B-5B04-E8859FE7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pt-BR" sz="1800"/>
              <a:t>Assento com voto no Comitê Nacional de IA</a:t>
            </a:r>
          </a:p>
          <a:p>
            <a:r>
              <a:rPr lang="pt-BR" sz="1800"/>
              <a:t>Transparência nos impactos sobre metas</a:t>
            </a:r>
          </a:p>
          <a:p>
            <a:r>
              <a:rPr lang="pt-BR" sz="1800"/>
              <a:t>Capacitação ampla e contínua</a:t>
            </a:r>
          </a:p>
          <a:p>
            <a:r>
              <a:rPr lang="pt-BR" sz="1800"/>
              <a:t>Controle humano das decisões</a:t>
            </a:r>
          </a:p>
          <a:p>
            <a:r>
              <a:rPr lang="pt-BR" sz="1800"/>
              <a:t>Avaliação prévia dos impactos sobre saúde e trabalho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51623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5D5415C-7656-5C06-DAEE-779F1C57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7" y="618518"/>
            <a:ext cx="6050713" cy="1478570"/>
          </a:xfrm>
        </p:spPr>
        <p:txBody>
          <a:bodyPr>
            <a:normAutofit/>
          </a:bodyPr>
          <a:lstStyle/>
          <a:p>
            <a:r>
              <a:rPr lang="pt-BR" sz="3300"/>
              <a:t>Conclusão: O Futuro da IA e a Centralidade dos Servidores</a:t>
            </a:r>
          </a:p>
        </p:txBody>
      </p:sp>
      <p:pic>
        <p:nvPicPr>
          <p:cNvPr id="5" name="Picture 4" descr="Monitores de computador antigos">
            <a:extLst>
              <a:ext uri="{FF2B5EF4-FFF2-40B4-BE49-F238E27FC236}">
                <a16:creationId xmlns:a16="http://schemas.microsoft.com/office/drawing/2014/main" id="{27FC52EE-F9D6-E04C-CB4C-B3EEF399A8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342" r="31045" b="-1"/>
          <a:stretch>
            <a:fillRect/>
          </a:stretch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9020BC-4D7C-DD2E-4668-02922AADC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958" y="2249487"/>
            <a:ext cx="6078453" cy="3541714"/>
          </a:xfrm>
        </p:spPr>
        <p:txBody>
          <a:bodyPr>
            <a:normAutofit/>
          </a:bodyPr>
          <a:lstStyle/>
          <a:p>
            <a:r>
              <a:rPr lang="pt-BR" dirty="0"/>
              <a:t>IA é poderosa, mas não neutra</a:t>
            </a:r>
          </a:p>
          <a:p>
            <a:r>
              <a:rPr lang="pt-BR" dirty="0"/>
              <a:t>Exige controle democrático</a:t>
            </a:r>
          </a:p>
          <a:p>
            <a:r>
              <a:rPr lang="pt-BR" dirty="0"/>
              <a:t>Defesa dos direitos dos servidores</a:t>
            </a:r>
          </a:p>
          <a:p>
            <a:r>
              <a:rPr lang="pt-BR" dirty="0"/>
              <a:t>Centralidade do fator humano no Judiciário</a:t>
            </a:r>
          </a:p>
        </p:txBody>
      </p:sp>
    </p:spTree>
    <p:extLst>
      <p:ext uri="{BB962C8B-B14F-4D97-AF65-F5344CB8AC3E}">
        <p14:creationId xmlns:p14="http://schemas.microsoft.com/office/powerpoint/2010/main" val="2373485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954</TotalTime>
  <Words>496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Tw Cen MT</vt:lpstr>
      <vt:lpstr>Circuito</vt:lpstr>
      <vt:lpstr>Apresentação do PowerPoint</vt:lpstr>
      <vt:lpstr>A Transformação Digital no Judiciário</vt:lpstr>
      <vt:lpstr>Medidas de Governança da IA</vt:lpstr>
      <vt:lpstr>RESOLUÇÃO CNJ n. 615/2025</vt:lpstr>
      <vt:lpstr>Comitê Nacional de Inteligência Artificial  Estrutura e Competências</vt:lpstr>
      <vt:lpstr>IMPACTOS</vt:lpstr>
      <vt:lpstr>Procedimentos para Críticas e Denúncias</vt:lpstr>
      <vt:lpstr>Propostas Concretas</vt:lpstr>
      <vt:lpstr>Conclusão: O Futuro da IA e a Centralidade dos Servidores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Bruna Sandim</dc:creator>
  <cp:lastModifiedBy>Bruna Sandim</cp:lastModifiedBy>
  <cp:revision>8</cp:revision>
  <dcterms:created xsi:type="dcterms:W3CDTF">2025-06-12T02:16:04Z</dcterms:created>
  <dcterms:modified xsi:type="dcterms:W3CDTF">2025-06-14T13:42:08Z</dcterms:modified>
</cp:coreProperties>
</file>